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7" r:id="rId5"/>
    <p:sldMasterId id="2147484494" r:id="rId6"/>
    <p:sldMasterId id="2147484514" r:id="rId7"/>
  </p:sldMasterIdLst>
  <p:notesMasterIdLst>
    <p:notesMasterId r:id="rId50"/>
  </p:notesMasterIdLst>
  <p:handoutMasterIdLst>
    <p:handoutMasterId r:id="rId51"/>
  </p:handoutMasterIdLst>
  <p:sldIdLst>
    <p:sldId id="1486" r:id="rId8"/>
    <p:sldId id="1374" r:id="rId9"/>
    <p:sldId id="262" r:id="rId10"/>
    <p:sldId id="304" r:id="rId11"/>
    <p:sldId id="288" r:id="rId12"/>
    <p:sldId id="318" r:id="rId13"/>
    <p:sldId id="1908" r:id="rId14"/>
    <p:sldId id="1909" r:id="rId15"/>
    <p:sldId id="1900" r:id="rId16"/>
    <p:sldId id="1901" r:id="rId17"/>
    <p:sldId id="1895" r:id="rId18"/>
    <p:sldId id="1904" r:id="rId19"/>
    <p:sldId id="1913" r:id="rId20"/>
    <p:sldId id="282" r:id="rId21"/>
    <p:sldId id="291" r:id="rId22"/>
    <p:sldId id="283" r:id="rId23"/>
    <p:sldId id="322" r:id="rId24"/>
    <p:sldId id="310" r:id="rId25"/>
    <p:sldId id="319" r:id="rId26"/>
    <p:sldId id="329" r:id="rId27"/>
    <p:sldId id="1910" r:id="rId28"/>
    <p:sldId id="1911" r:id="rId29"/>
    <p:sldId id="278" r:id="rId30"/>
    <p:sldId id="325" r:id="rId31"/>
    <p:sldId id="1912" r:id="rId32"/>
    <p:sldId id="339" r:id="rId33"/>
    <p:sldId id="1891" r:id="rId34"/>
    <p:sldId id="1906" r:id="rId35"/>
    <p:sldId id="1907" r:id="rId36"/>
    <p:sldId id="1893" r:id="rId37"/>
    <p:sldId id="1849" r:id="rId38"/>
    <p:sldId id="1919" r:id="rId39"/>
    <p:sldId id="1917" r:id="rId40"/>
    <p:sldId id="1850" r:id="rId41"/>
    <p:sldId id="1920" r:id="rId42"/>
    <p:sldId id="1918" r:id="rId43"/>
    <p:sldId id="1585" r:id="rId44"/>
    <p:sldId id="1905" r:id="rId45"/>
    <p:sldId id="271" r:id="rId46"/>
    <p:sldId id="298" r:id="rId47"/>
    <p:sldId id="1509" r:id="rId48"/>
    <p:sldId id="1710"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78321-B086-469F-B1CF-641EB3E4A8F8}" v="1882" dt="2018-08-31T20:55:49.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92410" autoAdjust="0"/>
  </p:normalViewPr>
  <p:slideViewPr>
    <p:cSldViewPr>
      <p:cViewPr varScale="1">
        <p:scale>
          <a:sx n="96" d="100"/>
          <a:sy n="96" d="100"/>
        </p:scale>
        <p:origin x="36" y="444"/>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2/24/2019 10:31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2/24/2019 10:31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10:31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6005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2/24/2019 10:31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4372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23</a:t>
            </a:fld>
            <a:endParaRPr lang="en-US"/>
          </a:p>
        </p:txBody>
      </p:sp>
    </p:spTree>
    <p:extLst>
      <p:ext uri="{BB962C8B-B14F-4D97-AF65-F5344CB8AC3E}">
        <p14:creationId xmlns:p14="http://schemas.microsoft.com/office/powerpoint/2010/main" val="25332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r>
              <a:rPr lang="en-US"/>
              <a:t>Query cap = number of running queries</a:t>
            </a:r>
          </a:p>
          <a:p>
            <a:pPr marL="228600" lvl="1" indent="0">
              <a:buNone/>
            </a:pPr>
            <a:r>
              <a:rPr lang="en-US"/>
              <a:t>Slots = size of queries that are running</a:t>
            </a:r>
          </a:p>
          <a:p>
            <a:pPr marL="228600"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2/24/2019 10:31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489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2/24/2019 10:31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7271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2/24/2019 10:31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64735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users added to the </a:t>
            </a:r>
            <a:r>
              <a:rPr lang="en-US" dirty="0" err="1"/>
              <a:t>smallrc</a:t>
            </a:r>
            <a:r>
              <a:rPr lang="en-US" dirty="0"/>
              <a:t> by default.  They cannot be removed from </a:t>
            </a:r>
            <a:r>
              <a:rPr lang="en-US" dirty="0" err="1"/>
              <a:t>smallrc</a:t>
            </a:r>
            <a:r>
              <a:rPr lang="en-US" dirty="0"/>
              <a:t>.  If they are added and removed from other </a:t>
            </a:r>
            <a:r>
              <a:rPr lang="en-US" dirty="0" err="1"/>
              <a:t>resource_classes</a:t>
            </a:r>
            <a:r>
              <a:rPr lang="en-US" dirty="0"/>
              <a:t> they end up back in </a:t>
            </a:r>
            <a:r>
              <a:rPr lang="en-US" dirty="0" err="1"/>
              <a:t>smallrc</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2/24/2019 10:31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48752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2/24/2019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2043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10:31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10:31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2/24/2019 10:31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2692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2/24/2019 10:31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8683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313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WHY A CACHE? – TO ACHIEVE ELASTICITY</a:t>
            </a:r>
          </a:p>
          <a:p>
            <a:endParaRPr lang="en-US" sz="1000" dirty="0"/>
          </a:p>
          <a:p>
            <a:r>
              <a:rPr lang="en-US" sz="1000" dirty="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458B7-C791-445F-A930-2F8CA31E1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711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2/24/2019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58471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500448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361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1487436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650682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2710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440A-7F15-44AA-AD37-2D2008F601B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9B7E9AB-5D3A-4A03-9BFF-38E43C031B69}"/>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8009CC-8574-4689-AE5B-4E3C3EC385B7}"/>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5" name="Footer Placeholder 4">
            <a:extLst>
              <a:ext uri="{FF2B5EF4-FFF2-40B4-BE49-F238E27FC236}">
                <a16:creationId xmlns:a16="http://schemas.microsoft.com/office/drawing/2014/main" id="{6ADDE2D7-2110-4B4F-85F4-3EEC9A496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4DE3E-7983-4F8E-B71E-F48E0D586362}"/>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692818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466735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CAB9-ECD4-4DFE-AF47-C8E4993D240A}"/>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DE043DB7-3429-4907-9F51-B03CE84A6833}"/>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9CD236-BA3D-492B-96F2-949C2E834D79}"/>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5" name="Footer Placeholder 4">
            <a:extLst>
              <a:ext uri="{FF2B5EF4-FFF2-40B4-BE49-F238E27FC236}">
                <a16:creationId xmlns:a16="http://schemas.microsoft.com/office/drawing/2014/main" id="{DB309813-84A9-4495-B4FB-0010ABC8C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35C39-9770-4F3A-BE73-0BD3CF518EE6}"/>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095445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60A4-34B5-4F5A-91B5-280C1CADD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BD371-C22E-4B27-BB93-9AE41492E61C}"/>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7119D6-D923-4022-99BC-7EEDB3BDCF94}"/>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979E-3359-4481-9806-2A0D817CA841}"/>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6" name="Footer Placeholder 5">
            <a:extLst>
              <a:ext uri="{FF2B5EF4-FFF2-40B4-BE49-F238E27FC236}">
                <a16:creationId xmlns:a16="http://schemas.microsoft.com/office/drawing/2014/main" id="{1FC23D46-DC02-43F4-B49E-A1F138F7F4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3527F5-8D3F-406C-9E2F-C5CDAC7D3FED}"/>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89118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5739-E118-477F-9952-AB307AE3B114}"/>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C51002-9102-4D07-BF66-B8410CFB8E35}"/>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E9367ED4-753E-45A7-8DA5-C8EE61DBE2F6}"/>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4C8B01-C9B3-48DE-9135-D7D0FC381C0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39B922F1-0549-46F7-AAFF-DB2B9215C624}"/>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C7E2FB-3606-4E70-A668-BC6234599EAE}"/>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8" name="Footer Placeholder 7">
            <a:extLst>
              <a:ext uri="{FF2B5EF4-FFF2-40B4-BE49-F238E27FC236}">
                <a16:creationId xmlns:a16="http://schemas.microsoft.com/office/drawing/2014/main" id="{E4AC67AA-CA93-420B-AAF4-CA935E821A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07FF39-27D3-4D80-BC93-CC806B348CCE}"/>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98374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8C1E-9879-4354-B850-D840B0434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FDBBD-E502-40C8-90E9-76B97943831B}"/>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4" name="Footer Placeholder 3">
            <a:extLst>
              <a:ext uri="{FF2B5EF4-FFF2-40B4-BE49-F238E27FC236}">
                <a16:creationId xmlns:a16="http://schemas.microsoft.com/office/drawing/2014/main" id="{AB831AA2-B570-48D1-9EAD-2EF7CBD10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8C0C12-ED0D-428B-AEC9-21C8B5A499F6}"/>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440794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EF912-BE48-4DB5-8F95-E29B90E4FCB6}"/>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3" name="Footer Placeholder 2">
            <a:extLst>
              <a:ext uri="{FF2B5EF4-FFF2-40B4-BE49-F238E27FC236}">
                <a16:creationId xmlns:a16="http://schemas.microsoft.com/office/drawing/2014/main" id="{2445A2C9-7346-430D-BBDB-CE61DD9CE8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4CF988-F45A-4BB6-BCE0-A85AC9DD103B}"/>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17818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B86C-F998-4738-A5F0-9347BB958E3E}"/>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07563551-B3C1-486B-B67E-81F0A295FCA3}"/>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00959-2E22-4723-A4E8-FE5FF92E4D9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ADFC802B-0FED-4B27-9250-9AFFC838F1A7}"/>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6" name="Footer Placeholder 5">
            <a:extLst>
              <a:ext uri="{FF2B5EF4-FFF2-40B4-BE49-F238E27FC236}">
                <a16:creationId xmlns:a16="http://schemas.microsoft.com/office/drawing/2014/main" id="{B7615061-02ED-47F8-8265-D1A3F2471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5D13A8-6884-4F32-9171-1B4A9C0799DF}"/>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9610474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A4BB-5AA7-435E-8609-F7C1AB406D9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F18EFBFA-AF6E-4B3D-850C-E7EB8E226209}"/>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3BC389E2-697D-483E-AEA0-72EA8DBECB3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6E772080-B2D7-42D7-8EC2-D2A286BB160F}"/>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6" name="Footer Placeholder 5">
            <a:extLst>
              <a:ext uri="{FF2B5EF4-FFF2-40B4-BE49-F238E27FC236}">
                <a16:creationId xmlns:a16="http://schemas.microsoft.com/office/drawing/2014/main" id="{710F2B95-E906-4500-94A0-5CC7673DB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46190-EF15-4393-A562-24B990191C4F}"/>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698769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8ECD-2BC9-44E4-82C0-B4E56104FD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85B9C9-9C91-45EE-B7C1-CDBBC03C0C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D58D9-71C3-4C94-965F-8A78FE305F98}"/>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5" name="Footer Placeholder 4">
            <a:extLst>
              <a:ext uri="{FF2B5EF4-FFF2-40B4-BE49-F238E27FC236}">
                <a16:creationId xmlns:a16="http://schemas.microsoft.com/office/drawing/2014/main" id="{29B7F3DD-EB04-42F3-AEBC-01153B8AB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1A8C0-2046-4051-B70D-4A4BC9F2F52D}"/>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04120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DDE327-983D-45AB-9FD6-5F80189D53A5}"/>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82F393-7153-4A25-9FFD-724398B4D2B2}"/>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5698-403E-4572-9B58-D16BF09389C5}"/>
              </a:ext>
            </a:extLst>
          </p:cNvPr>
          <p:cNvSpPr>
            <a:spLocks noGrp="1"/>
          </p:cNvSpPr>
          <p:nvPr>
            <p:ph type="dt" sz="half" idx="10"/>
          </p:nvPr>
        </p:nvSpPr>
        <p:spPr/>
        <p:txBody>
          <a:bodyPr/>
          <a:lstStyle/>
          <a:p>
            <a:fld id="{3782754A-0B2B-46F8-BE27-8C3C8FD3C502}" type="datetimeFigureOut">
              <a:rPr lang="en-US" smtClean="0"/>
              <a:t>2/24/2019</a:t>
            </a:fld>
            <a:endParaRPr lang="en-US"/>
          </a:p>
        </p:txBody>
      </p:sp>
      <p:sp>
        <p:nvSpPr>
          <p:cNvPr id="5" name="Footer Placeholder 4">
            <a:extLst>
              <a:ext uri="{FF2B5EF4-FFF2-40B4-BE49-F238E27FC236}">
                <a16:creationId xmlns:a16="http://schemas.microsoft.com/office/drawing/2014/main" id="{71EB8665-38B8-4A0D-857E-A439F2EAB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95319-8086-4CEE-A29C-A2374A63E9DD}"/>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344876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5400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9432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53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82212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8629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1840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7050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581118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42799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2561011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6770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151248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158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8558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10130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3454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6951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82783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4711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533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14700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29139065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6268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2936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947677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50560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05485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70087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309277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8583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12564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52117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07631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7398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1696733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473593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74464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3696441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570196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7130238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07614479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272526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8299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2765584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1728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1751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859817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924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image" Target="../media/image1.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472" r:id="rId13"/>
    <p:sldLayoutId id="2147484475" r:id="rId14"/>
    <p:sldLayoutId id="2147484493"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5ABC5-F842-427F-B707-564D482BE9B1}"/>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4ED2DA-4B1B-468B-9619-17163E0159B1}"/>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E69CD2-0F5E-4701-8003-9BB31779ED54}"/>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782754A-0B2B-46F8-BE27-8C3C8FD3C502}" type="datetimeFigureOut">
              <a:rPr lang="en-US" smtClean="0"/>
              <a:t>2/24/2019</a:t>
            </a:fld>
            <a:endParaRPr lang="en-US"/>
          </a:p>
        </p:txBody>
      </p:sp>
      <p:sp>
        <p:nvSpPr>
          <p:cNvPr id="5" name="Footer Placeholder 4">
            <a:extLst>
              <a:ext uri="{FF2B5EF4-FFF2-40B4-BE49-F238E27FC236}">
                <a16:creationId xmlns:a16="http://schemas.microsoft.com/office/drawing/2014/main" id="{82A8040F-8250-4645-A372-CCD545B15CE3}"/>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2CE5CA-0BC9-41B8-B2BD-19CF2B2DAFBA}"/>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AD306F1-5C75-4FF6-9BC7-DE23D31E2C6A}" type="slidenum">
              <a:rPr lang="en-US" smtClean="0"/>
              <a:t>‹#›</a:t>
            </a:fld>
            <a:endParaRPr lang="en-US"/>
          </a:p>
        </p:txBody>
      </p:sp>
    </p:spTree>
    <p:extLst>
      <p:ext uri="{BB962C8B-B14F-4D97-AF65-F5344CB8AC3E}">
        <p14:creationId xmlns:p14="http://schemas.microsoft.com/office/powerpoint/2010/main" val="818251704"/>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83053784"/>
      </p:ext>
    </p:extLst>
  </p:cSld>
  <p:clrMap bg1="lt1" tx1="dk1" bg2="lt2" tx2="dk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67803082"/>
      </p:ext>
    </p:extLst>
  </p:cSld>
  <p:clrMap bg1="lt1" tx1="dk1" bg2="lt2" tx2="dk2" accent1="accent1" accent2="accent2" accent3="accent3" accent4="accent4" accent5="accent5" accent6="accent6" hlink="hlink" folHlink="folHlink"/>
  <p:sldLayoutIdLst>
    <p:sldLayoutId id="2147484515" r:id="rId1"/>
    <p:sldLayoutId id="2147484516" r:id="rId2"/>
    <p:sldLayoutId id="2147484517" r:id="rId3"/>
    <p:sldLayoutId id="2147484518" r:id="rId4"/>
    <p:sldLayoutId id="2147484519" r:id="rId5"/>
    <p:sldLayoutId id="2147484520" r:id="rId6"/>
    <p:sldLayoutId id="2147484521" r:id="rId7"/>
    <p:sldLayoutId id="2147484522" r:id="rId8"/>
    <p:sldLayoutId id="2147484523" r:id="rId9"/>
    <p:sldLayoutId id="2147484524" r:id="rId10"/>
    <p:sldLayoutId id="2147484525" r:id="rId11"/>
    <p:sldLayoutId id="2147484526" r:id="rId12"/>
    <p:sldLayoutId id="2147484527" r:id="rId13"/>
    <p:sldLayoutId id="2147484528" r:id="rId14"/>
    <p:sldLayoutId id="2147484529" r:id="rId15"/>
    <p:sldLayoutId id="2147484530" r:id="rId16"/>
    <p:sldLayoutId id="2147484531" r:id="rId17"/>
    <p:sldLayoutId id="2147484532" r:id="rId18"/>
    <p:sldLayoutId id="2147484533" r:id="rId19"/>
    <p:sldLayoutId id="2147484534" r:id="rId20"/>
    <p:sldLayoutId id="2147484535" r:id="rId21"/>
    <p:sldLayoutId id="2147484536" r:id="rId22"/>
    <p:sldLayoutId id="2147484537" r:id="rId23"/>
    <p:sldLayoutId id="2147484538" r:id="rId24"/>
    <p:sldLayoutId id="2147484539" r:id="rId25"/>
    <p:sldLayoutId id="2147484540"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azure/sql-data-warehouse/sql-data-warehouse-tables-overview#table-size-querie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dirty="0"/>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dirty="0"/>
              <a:t>Scenarios to consider using Replicated tables:</a:t>
            </a:r>
          </a:p>
          <a:p>
            <a:pPr marL="466298" lvl="1" indent="0">
              <a:buNone/>
            </a:pPr>
            <a:r>
              <a:rPr lang="en-US" dirty="0">
                <a:latin typeface="+mj-lt"/>
              </a:rPr>
              <a:t>Star schema reporting</a:t>
            </a:r>
          </a:p>
          <a:p>
            <a:pPr marL="932597" lvl="2" indent="0">
              <a:buNone/>
            </a:pPr>
            <a:r>
              <a:rPr lang="en-US" dirty="0">
                <a:latin typeface="+mj-lt"/>
              </a:rPr>
              <a:t>Dimensions – descriptive entities about fact data</a:t>
            </a:r>
          </a:p>
          <a:p>
            <a:pPr marL="466298" lvl="1" indent="0">
              <a:buNone/>
            </a:pPr>
            <a:r>
              <a:rPr lang="en-US" dirty="0">
                <a:latin typeface="+mj-lt"/>
              </a:rPr>
              <a:t>ETL master data, common domain data used during transaction loading</a:t>
            </a:r>
          </a:p>
          <a:p>
            <a:pPr marL="297371" lvl="1" indent="0">
              <a:buNone/>
            </a:pPr>
            <a:endParaRPr lang="en-US" dirty="0">
              <a:latin typeface="+mj-lt"/>
            </a:endParaRPr>
          </a:p>
          <a:p>
            <a:pPr marL="0" indent="0">
              <a:buNone/>
            </a:pPr>
            <a:endParaRPr lang="en-US" dirty="0"/>
          </a:p>
          <a:p>
            <a:pPr marL="466298" lvl="1" indent="0">
              <a:buNone/>
            </a:pPr>
            <a:endParaRPr lang="en-US" dirty="0"/>
          </a:p>
          <a:p>
            <a:pPr marL="466298" lvl="1"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dirty="0"/>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CREATE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TABLE</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dbo</a:t>
            </a:r>
            <a:r>
              <a:rPr lang="en-GB" sz="1632" dirty="0" err="1">
                <a:solidFill>
                  <a:srgbClr val="808080"/>
                </a:solidFill>
                <a:highlight>
                  <a:srgbClr val="FFFFFF"/>
                </a:highlight>
                <a:latin typeface="Consolas" panose="020B0609020204030204" pitchFamily="49" charset="0"/>
              </a:rPr>
              <a:t>.</a:t>
            </a:r>
            <a:r>
              <a:rPr lang="en-GB" sz="1632" dirty="0" err="1">
                <a:solidFill>
                  <a:srgbClr val="000000"/>
                </a:solidFill>
                <a:highlight>
                  <a:srgbClr val="FFFFFF"/>
                </a:highlight>
                <a:latin typeface="Consolas" panose="020B0609020204030204" pitchFamily="49" charset="0"/>
              </a:rPr>
              <a:t>DimCustomer</a:t>
            </a:r>
            <a:endParaRPr lang="en-GB" sz="1632" dirty="0">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GeographyKey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CustomerAlternateKey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15</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Title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8</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FirstName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LastName</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BirthDate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Gender               </a:t>
            </a:r>
            <a:r>
              <a:rPr lang="it-IT" sz="1632" dirty="0">
                <a:solidFill>
                  <a:srgbClr val="0000FF"/>
                </a:solidFill>
                <a:highlight>
                  <a:srgbClr val="FFFFFF"/>
                </a:highlight>
                <a:latin typeface="Consolas" panose="020B0609020204030204" pitchFamily="49" charset="0"/>
              </a:rPr>
              <a:t>nvarchar</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1</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a:t>
            </a:r>
            <a:r>
              <a:rPr lang="it-IT" sz="1632" dirty="0">
                <a:solidFill>
                  <a:srgbClr val="808080"/>
                </a:solidFill>
                <a:highlight>
                  <a:srgbClr val="FFFFFF"/>
                </a:highlight>
                <a:latin typeface="Consolas" panose="020B0609020204030204" pitchFamily="49" charset="0"/>
              </a:rPr>
              <a:t>NULL</a:t>
            </a:r>
            <a:endParaRPr lang="it-IT"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EmailAddress</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YearlyIncome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money</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DateFirstPurchase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CLUSTERED</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COLUMNSTORE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DISTRIBUTION</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224" dirty="0">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dirty="0">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dirty="0">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dirty="0">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dirty="0" err="1">
                <a:solidFill>
                  <a:srgbClr val="3F3F3F"/>
                </a:solidFill>
                <a:latin typeface="Calibri" panose="020F0502020204030204" pitchFamily="34" charset="0"/>
                <a:cs typeface="Calibri" panose="020F0502020204030204" pitchFamily="34" charset="0"/>
              </a:rPr>
              <a:t>Repl</a:t>
            </a:r>
            <a:r>
              <a:rPr lang="en-US" sz="816" dirty="0">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dirty="0">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dirty="0" err="1">
                <a:solidFill>
                  <a:srgbClr val="3F3F3F"/>
                </a:solidFill>
                <a:latin typeface="Calibri" panose="020F0502020204030204" pitchFamily="34" charset="0"/>
                <a:cs typeface="Calibri" panose="020F0502020204030204" pitchFamily="34" charset="0"/>
              </a:rPr>
              <a:t>Repl</a:t>
            </a:r>
            <a:r>
              <a:rPr lang="en-US" sz="816" dirty="0">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dirty="0">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extLst/>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extLst/>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extLst/>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extLst/>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extLst/>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extLst/>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extLst/>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extLst/>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extLst/>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extLst/>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extLst/>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dirty="0">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dirty="0"/>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Data Movement</a:t>
            </a:r>
          </a:p>
        </p:txBody>
      </p:sp>
    </p:spTree>
    <p:extLst>
      <p:ext uri="{BB962C8B-B14F-4D97-AF65-F5344CB8AC3E}">
        <p14:creationId xmlns:p14="http://schemas.microsoft.com/office/powerpoint/2010/main" val="31241532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9067798" cy="1144588"/>
          </a:xfrm>
        </p:spPr>
        <p:txBody>
          <a:bodyPr/>
          <a:lstStyle/>
          <a:p>
            <a:r>
              <a:rPr lang="en-GB" dirty="0"/>
              <a:t>Why data moves</a:t>
            </a:r>
          </a:p>
        </p:txBody>
      </p:sp>
      <p:sp>
        <p:nvSpPr>
          <p:cNvPr id="4" name="Content Placeholder 3"/>
          <p:cNvSpPr>
            <a:spLocks noGrp="1"/>
          </p:cNvSpPr>
          <p:nvPr>
            <p:ph type="body" sz="quarter" idx="10"/>
          </p:nvPr>
        </p:nvSpPr>
        <p:spPr>
          <a:xfrm>
            <a:off x="274638" y="1820862"/>
            <a:ext cx="9829799" cy="3447098"/>
          </a:xfrm>
        </p:spPr>
        <p:txBody>
          <a:bodyPr/>
          <a:lstStyle/>
          <a:p>
            <a:pPr marL="0" indent="0">
              <a:buNone/>
            </a:pPr>
            <a:r>
              <a:rPr lang="en-GB" dirty="0"/>
              <a:t>Data has to be co-located to operated on… </a:t>
            </a:r>
          </a:p>
          <a:p>
            <a:pPr marL="0" indent="0">
              <a:buNone/>
            </a:pPr>
            <a:endParaRPr lang="en-GB" dirty="0"/>
          </a:p>
          <a:p>
            <a:pPr marL="0" indent="0">
              <a:buNone/>
            </a:pPr>
            <a:r>
              <a:rPr lang="en-GB" dirty="0"/>
              <a:t>Common reasons:</a:t>
            </a:r>
          </a:p>
          <a:p>
            <a:pPr marL="0" indent="0">
              <a:buNone/>
            </a:pPr>
            <a:r>
              <a:rPr lang="en-GB" dirty="0"/>
              <a:t>	Incompatible join</a:t>
            </a:r>
          </a:p>
          <a:p>
            <a:pPr marL="0" indent="0">
              <a:buNone/>
            </a:pPr>
            <a:r>
              <a:rPr lang="en-GB" dirty="0"/>
              <a:t>	Incompatible aggregation</a:t>
            </a:r>
          </a:p>
        </p:txBody>
      </p:sp>
    </p:spTree>
    <p:extLst>
      <p:ext uri="{BB962C8B-B14F-4D97-AF65-F5344CB8AC3E}">
        <p14:creationId xmlns:p14="http://schemas.microsoft.com/office/powerpoint/2010/main" val="18109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884237" y="1363662"/>
          <a:ext cx="10515600" cy="4511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422385950"/>
                    </a:ext>
                  </a:extLst>
                </a:gridCol>
                <a:gridCol w="6858000">
                  <a:extLst>
                    <a:ext uri="{9D8B030D-6E8A-4147-A177-3AD203B41FA5}">
                      <a16:colId xmlns:a16="http://schemas.microsoft.com/office/drawing/2014/main" val="3619854554"/>
                    </a:ext>
                  </a:extLst>
                </a:gridCol>
              </a:tblGrid>
              <a:tr h="370840">
                <a:tc>
                  <a:txBody>
                    <a:bodyPr/>
                    <a:lstStyle/>
                    <a:p>
                      <a:r>
                        <a:rPr lang="en-US" sz="2000" dirty="0"/>
                        <a:t>DMS Operation</a:t>
                      </a:r>
                    </a:p>
                  </a:txBody>
                  <a:tcPr/>
                </a:tc>
                <a:tc>
                  <a:txBody>
                    <a:bodyPr/>
                    <a:lstStyle/>
                    <a:p>
                      <a:r>
                        <a:rPr lang="en-US" sz="2000" dirty="0"/>
                        <a:t>Description</a:t>
                      </a:r>
                    </a:p>
                  </a:txBody>
                  <a:tcPr/>
                </a:tc>
                <a:extLst>
                  <a:ext uri="{0D108BD9-81ED-4DB2-BD59-A6C34878D82A}">
                    <a16:rowId xmlns:a16="http://schemas.microsoft.com/office/drawing/2014/main" val="2455015492"/>
                  </a:ext>
                </a:extLst>
              </a:tr>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dirty="0" err="1"/>
                        <a:t>ShuffleMoveOperation</a:t>
                      </a:r>
                      <a:endParaRPr lang="en-US" sz="2000" b="1" dirty="0"/>
                    </a:p>
                    <a:p>
                      <a:endParaRPr lang="en-US" sz="2000" b="1"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Distribution</a:t>
                      </a:r>
                      <a:r>
                        <a:rPr lang="en-US" sz="2000" baseline="0" dirty="0"/>
                        <a:t> </a:t>
                      </a:r>
                      <a:r>
                        <a:rPr lang="en-US" sz="2000" baseline="0" dirty="0">
                          <a:sym typeface="Wingdings" panose="05000000000000000000" pitchFamily="2" charset="2"/>
                        </a:rPr>
                        <a:t> Hash algorithm  New distribution</a:t>
                      </a:r>
                      <a:endParaRPr lang="en-US" sz="2000" dirty="0"/>
                    </a:p>
                    <a:p>
                      <a:pPr marL="0" marR="0" indent="0" algn="l" defTabSz="932742" rtl="0" eaLnBrk="1" fontAlgn="auto" latinLnBrk="0" hangingPunct="1">
                        <a:lnSpc>
                          <a:spcPct val="100000"/>
                        </a:lnSpc>
                        <a:spcBef>
                          <a:spcPts val="0"/>
                        </a:spcBef>
                        <a:spcAft>
                          <a:spcPts val="0"/>
                        </a:spcAft>
                        <a:buClrTx/>
                        <a:buSzTx/>
                        <a:buFontTx/>
                        <a:buNone/>
                        <a:tabLst/>
                        <a:defRPr/>
                      </a:pPr>
                      <a:r>
                        <a:rPr lang="en-US" sz="2000" baseline="0" dirty="0"/>
                        <a:t>Changing the distribution column in preparation for join.</a:t>
                      </a:r>
                      <a:endParaRPr lang="en-US" sz="2000" dirty="0"/>
                    </a:p>
                  </a:txBody>
                  <a:tcPr anchor="ctr"/>
                </a:tc>
                <a:extLst>
                  <a:ext uri="{0D108BD9-81ED-4DB2-BD59-A6C34878D82A}">
                    <a16:rowId xmlns:a16="http://schemas.microsoft.com/office/drawing/2014/main" val="3499732124"/>
                  </a:ext>
                </a:extLst>
              </a:tr>
              <a:tr h="370840">
                <a:tc>
                  <a:txBody>
                    <a:bodyPr/>
                    <a:lstStyle/>
                    <a:p>
                      <a:r>
                        <a:rPr lang="en-US" sz="2000" b="1" dirty="0" err="1"/>
                        <a:t>PartitionMoveOperation</a:t>
                      </a:r>
                      <a:endParaRPr lang="en-US" sz="2000" b="1" dirty="0"/>
                    </a:p>
                  </a:txBody>
                  <a:tcPr/>
                </a:tc>
                <a:tc>
                  <a:txBody>
                    <a:bodyPr/>
                    <a:lstStyle/>
                    <a:p>
                      <a:r>
                        <a:rPr lang="en-US" sz="2000" dirty="0"/>
                        <a:t>Distribution</a:t>
                      </a:r>
                      <a:r>
                        <a:rPr lang="en-US" sz="2000" baseline="0" dirty="0"/>
                        <a:t> </a:t>
                      </a:r>
                      <a:r>
                        <a:rPr lang="en-US" sz="2000" baseline="0" dirty="0">
                          <a:sym typeface="Wingdings" panose="05000000000000000000" pitchFamily="2" charset="2"/>
                        </a:rPr>
                        <a:t> Control Node</a:t>
                      </a:r>
                      <a:endParaRPr lang="en-US" sz="2000" dirty="0"/>
                    </a:p>
                    <a:p>
                      <a:r>
                        <a:rPr lang="en-US" sz="2000" dirty="0"/>
                        <a:t>Aggregations</a:t>
                      </a:r>
                      <a:r>
                        <a:rPr lang="en-US" sz="2000" baseline="0" dirty="0"/>
                        <a:t> - count(*) is count on nodes, sum of count</a:t>
                      </a:r>
                      <a:endParaRPr lang="en-US" sz="2000" dirty="0"/>
                    </a:p>
                  </a:txBody>
                  <a:tcPr anchor="ctr"/>
                </a:tc>
                <a:extLst>
                  <a:ext uri="{0D108BD9-81ED-4DB2-BD59-A6C34878D82A}">
                    <a16:rowId xmlns:a16="http://schemas.microsoft.com/office/drawing/2014/main" val="2757585178"/>
                  </a:ext>
                </a:extLst>
              </a:tr>
              <a:tr h="370840">
                <a:tc>
                  <a:txBody>
                    <a:bodyPr/>
                    <a:lstStyle/>
                    <a:p>
                      <a:r>
                        <a:rPr lang="en-US" sz="2000" b="1" dirty="0" err="1"/>
                        <a:t>BroadcastMoveOperation</a:t>
                      </a:r>
                      <a:endParaRPr lang="en-US" sz="2000" b="1" dirty="0"/>
                    </a:p>
                  </a:txBody>
                  <a:tcPr/>
                </a:tc>
                <a:tc>
                  <a:txBody>
                    <a:bodyPr/>
                    <a:lstStyle/>
                    <a:p>
                      <a:r>
                        <a:rPr lang="en-US" sz="2000" dirty="0"/>
                        <a:t>Distribution </a:t>
                      </a:r>
                      <a:r>
                        <a:rPr lang="en-US" sz="2000" dirty="0">
                          <a:sym typeface="Wingdings" panose="05000000000000000000" pitchFamily="2" charset="2"/>
                        </a:rPr>
                        <a:t> Copy to all distributions</a:t>
                      </a:r>
                      <a:endParaRPr lang="en-US" sz="2000" dirty="0"/>
                    </a:p>
                    <a:p>
                      <a:r>
                        <a:rPr lang="en-US" sz="2000" dirty="0"/>
                        <a:t>Changes distributed table to replicated table</a:t>
                      </a:r>
                      <a:r>
                        <a:rPr lang="en-US" sz="2000" baseline="0" dirty="0"/>
                        <a:t> for join.</a:t>
                      </a:r>
                      <a:endParaRPr lang="en-US" sz="2000" dirty="0"/>
                    </a:p>
                  </a:txBody>
                  <a:tcPr anchor="ctr"/>
                </a:tc>
                <a:extLst>
                  <a:ext uri="{0D108BD9-81ED-4DB2-BD59-A6C34878D82A}">
                    <a16:rowId xmlns:a16="http://schemas.microsoft.com/office/drawing/2014/main" val="1828884062"/>
                  </a:ext>
                </a:extLst>
              </a:tr>
              <a:tr h="370840">
                <a:tc>
                  <a:txBody>
                    <a:bodyPr/>
                    <a:lstStyle/>
                    <a:p>
                      <a:r>
                        <a:rPr lang="en-US" sz="2000" b="1" dirty="0" err="1"/>
                        <a:t>TrimMoveOperation</a:t>
                      </a:r>
                      <a:endParaRPr lang="en-US" sz="2000" b="1" dirty="0"/>
                    </a:p>
                  </a:txBody>
                  <a:tcPr/>
                </a:tc>
                <a:tc>
                  <a:txBody>
                    <a:bodyPr/>
                    <a:lstStyle/>
                    <a:p>
                      <a:r>
                        <a:rPr lang="en-US" sz="2000" dirty="0"/>
                        <a:t>Replicated</a:t>
                      </a:r>
                      <a:r>
                        <a:rPr lang="en-US" sz="2000" baseline="0" dirty="0"/>
                        <a:t> table</a:t>
                      </a:r>
                      <a:r>
                        <a:rPr lang="en-US" sz="2000" dirty="0"/>
                        <a:t> </a:t>
                      </a:r>
                      <a:r>
                        <a:rPr lang="en-US" sz="2000" dirty="0">
                          <a:sym typeface="Wingdings" panose="05000000000000000000" pitchFamily="2" charset="2"/>
                        </a:rPr>
                        <a:t> Hash </a:t>
                      </a:r>
                      <a:r>
                        <a:rPr lang="en-US" sz="2000" baseline="0" dirty="0">
                          <a:sym typeface="Wingdings" panose="05000000000000000000" pitchFamily="2" charset="2"/>
                        </a:rPr>
                        <a:t>algorithm  Distribution</a:t>
                      </a:r>
                      <a:endParaRPr lang="en-US" sz="2000" dirty="0"/>
                    </a:p>
                    <a:p>
                      <a:r>
                        <a:rPr lang="en-US" sz="2000" dirty="0"/>
                        <a:t>When a replicated table needs to become distributed.</a:t>
                      </a:r>
                    </a:p>
                    <a:p>
                      <a:r>
                        <a:rPr lang="en-US" sz="2000" dirty="0"/>
                        <a:t>Needed</a:t>
                      </a:r>
                      <a:r>
                        <a:rPr lang="en-US" sz="2000" baseline="0" dirty="0"/>
                        <a:t> for outer joins.</a:t>
                      </a:r>
                      <a:endParaRPr lang="en-US" sz="2000" dirty="0"/>
                    </a:p>
                  </a:txBody>
                  <a:tcPr anchor="ctr"/>
                </a:tc>
                <a:extLst>
                  <a:ext uri="{0D108BD9-81ED-4DB2-BD59-A6C34878D82A}">
                    <a16:rowId xmlns:a16="http://schemas.microsoft.com/office/drawing/2014/main" val="1132405893"/>
                  </a:ext>
                </a:extLst>
              </a:tr>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dirty="0" err="1"/>
                        <a:t>MoveOperation</a:t>
                      </a:r>
                      <a:endParaRPr lang="en-US" sz="2000" b="1" dirty="0"/>
                    </a:p>
                    <a:p>
                      <a:endParaRPr lang="en-US" sz="2000" b="1"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Control Node </a:t>
                      </a:r>
                      <a:r>
                        <a:rPr lang="en-US" sz="2000" dirty="0">
                          <a:sym typeface="Wingdings" panose="05000000000000000000" pitchFamily="2" charset="2"/>
                        </a:rPr>
                        <a:t> Copy to all</a:t>
                      </a:r>
                      <a:r>
                        <a:rPr lang="en-US" sz="2000" baseline="0" dirty="0">
                          <a:sym typeface="Wingdings" panose="05000000000000000000" pitchFamily="2" charset="2"/>
                        </a:rPr>
                        <a:t> distributions</a:t>
                      </a:r>
                      <a:endParaRPr lang="en-US" sz="2000" dirty="0"/>
                    </a:p>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Data moved from Control Node back to Compute Nodes resulting in a replicated table for further processing.</a:t>
                      </a:r>
                      <a:endParaRPr lang="en-US" sz="2000" baseline="0" dirty="0"/>
                    </a:p>
                  </a:txBody>
                  <a:tcPr anchor="ctr"/>
                </a:tc>
                <a:extLst>
                  <a:ext uri="{0D108BD9-81ED-4DB2-BD59-A6C34878D82A}">
                    <a16:rowId xmlns:a16="http://schemas.microsoft.com/office/drawing/2014/main" val="2160719090"/>
                  </a:ext>
                </a:extLst>
              </a:tr>
            </a:tbl>
          </a:graphicData>
        </a:graphic>
      </p:graphicFrame>
      <p:sp>
        <p:nvSpPr>
          <p:cNvPr id="5" name="Title 4"/>
          <p:cNvSpPr>
            <a:spLocks noGrp="1"/>
          </p:cNvSpPr>
          <p:nvPr>
            <p:ph type="title"/>
          </p:nvPr>
        </p:nvSpPr>
        <p:spPr/>
        <p:txBody>
          <a:bodyPr/>
          <a:lstStyle/>
          <a:p>
            <a:r>
              <a:rPr lang="en-US" dirty="0"/>
              <a:t>Data Movement Types for a Query</a:t>
            </a:r>
          </a:p>
        </p:txBody>
      </p:sp>
    </p:spTree>
    <p:extLst>
      <p:ext uri="{BB962C8B-B14F-4D97-AF65-F5344CB8AC3E}">
        <p14:creationId xmlns:p14="http://schemas.microsoft.com/office/powerpoint/2010/main" val="10053820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HASH tables </a:t>
            </a:r>
          </a:p>
        </p:txBody>
      </p:sp>
      <p:grpSp>
        <p:nvGrpSpPr>
          <p:cNvPr id="63" name="Group 62"/>
          <p:cNvGrpSpPr/>
          <p:nvPr/>
        </p:nvGrpSpPr>
        <p:grpSpPr>
          <a:xfrm>
            <a:off x="673621" y="2633166"/>
            <a:ext cx="5400000" cy="2520000"/>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186" name="Left Brace 185"/>
          <p:cNvSpPr/>
          <p:nvPr/>
        </p:nvSpPr>
        <p:spPr>
          <a:xfrm rot="5400000">
            <a:off x="3157597" y="-42687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7" name="Left Brace 186"/>
          <p:cNvSpPr/>
          <p:nvPr/>
        </p:nvSpPr>
        <p:spPr>
          <a:xfrm rot="5400000">
            <a:off x="8845150" y="-43759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8" name="TextBox 187"/>
          <p:cNvSpPr txBox="1"/>
          <p:nvPr/>
        </p:nvSpPr>
        <p:spPr>
          <a:xfrm>
            <a:off x="1052900" y="1065344"/>
            <a:ext cx="4639283"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Store_Sales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gradFill>
                  <a:gsLst>
                    <a:gs pos="2917">
                      <a:schemeClr val="tx1"/>
                    </a:gs>
                    <a:gs pos="30000">
                      <a:schemeClr val="tx1"/>
                    </a:gs>
                  </a:gsLst>
                  <a:lin ang="5400000" scaled="0"/>
                </a:gradFill>
              </a:rPr>
              <a:t>INT</a:t>
            </a:r>
            <a:r>
              <a:rPr lang="en-GB" sz="2400" dirty="0">
                <a:gradFill>
                  <a:gsLst>
                    <a:gs pos="2917">
                      <a:schemeClr val="tx1"/>
                    </a:gs>
                    <a:gs pos="30000">
                      <a:schemeClr val="tx1"/>
                    </a:gs>
                  </a:gsLst>
                  <a:lin ang="5400000" scaled="0"/>
                </a:gradFill>
              </a:rPr>
              <a:t> NULL</a:t>
            </a:r>
          </a:p>
        </p:txBody>
      </p:sp>
      <p:sp>
        <p:nvSpPr>
          <p:cNvPr id="189" name="TextBox 188"/>
          <p:cNvSpPr txBox="1"/>
          <p:nvPr/>
        </p:nvSpPr>
        <p:spPr>
          <a:xfrm>
            <a:off x="6741532" y="1024456"/>
            <a:ext cx="4688399"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Web_Sales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gradFill>
                  <a:gsLst>
                    <a:gs pos="2917">
                      <a:schemeClr val="tx1"/>
                    </a:gs>
                    <a:gs pos="30000">
                      <a:schemeClr val="tx1"/>
                    </a:gs>
                  </a:gsLst>
                  <a:lin ang="5400000" scaled="0"/>
                </a:gradFill>
              </a:rPr>
              <a:t>INT</a:t>
            </a:r>
            <a:r>
              <a:rPr lang="en-GB" sz="2400" dirty="0">
                <a:gradFill>
                  <a:gsLst>
                    <a:gs pos="2917">
                      <a:schemeClr val="tx1"/>
                    </a:gs>
                    <a:gs pos="30000">
                      <a:schemeClr val="tx1"/>
                    </a:gs>
                  </a:gsLst>
                  <a:lin ang="5400000" scaled="0"/>
                </a:gradFill>
              </a:rPr>
              <a:t> NULL</a:t>
            </a:r>
          </a:p>
        </p:txBody>
      </p:sp>
      <p:grpSp>
        <p:nvGrpSpPr>
          <p:cNvPr id="190" name="Group 189"/>
          <p:cNvGrpSpPr/>
          <p:nvPr/>
        </p:nvGrpSpPr>
        <p:grpSpPr>
          <a:xfrm>
            <a:off x="6385731" y="2633166"/>
            <a:ext cx="5400000" cy="2520000"/>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3" name="Flowchart: Manual Operation 192"/>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8" name="Flowchart: Manual Operation 197"/>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0" name="Flowchart: Manual Operation 199"/>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3" name="Flowchart: Manual Operation 202"/>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7" name="Flowchart: Manual Operation 206"/>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0" name="Flowchart: Manual Operation 209"/>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4" name="Flowchart: Manual Operation 213"/>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5" name="Flowchart: Manual Operation 214"/>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0" name="Flowchart: Manual Operation 219"/>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2" name="Flowchart: Manual Operation 221"/>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5" name="Flowchart: Manual Operation 224"/>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9" name="Flowchart: Manual Operation 238"/>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2" name="Flowchart: Manual Operation 241"/>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6" name="Flowchart: Manual Operation 245"/>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7" name="Flowchart: Manual Operation 246"/>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252" name="Freeform 33"/>
          <p:cNvSpPr>
            <a:spLocks noEditPoints="1"/>
          </p:cNvSpPr>
          <p:nvPr/>
        </p:nvSpPr>
        <p:spPr bwMode="auto">
          <a:xfrm>
            <a:off x="5678237" y="5585494"/>
            <a:ext cx="1080000" cy="792000"/>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460009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HASH tables</a:t>
            </a:r>
          </a:p>
        </p:txBody>
      </p:sp>
      <p:grpSp>
        <p:nvGrpSpPr>
          <p:cNvPr id="63" name="Group 62"/>
          <p:cNvGrpSpPr/>
          <p:nvPr/>
        </p:nvGrpSpPr>
        <p:grpSpPr>
          <a:xfrm>
            <a:off x="673621" y="2633166"/>
            <a:ext cx="5400000" cy="2520000"/>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186" name="Left Brace 185"/>
          <p:cNvSpPr/>
          <p:nvPr/>
        </p:nvSpPr>
        <p:spPr>
          <a:xfrm rot="5400000">
            <a:off x="3157597" y="-42687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7" name="Left Brace 186"/>
          <p:cNvSpPr/>
          <p:nvPr/>
        </p:nvSpPr>
        <p:spPr>
          <a:xfrm rot="5400000">
            <a:off x="8845150" y="-43759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8" name="TextBox 187"/>
          <p:cNvSpPr txBox="1"/>
          <p:nvPr/>
        </p:nvSpPr>
        <p:spPr>
          <a:xfrm>
            <a:off x="1052900" y="1065344"/>
            <a:ext cx="4639283"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Store_Sales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gradFill>
                  <a:gsLst>
                    <a:gs pos="2917">
                      <a:schemeClr val="tx1"/>
                    </a:gs>
                    <a:gs pos="30000">
                      <a:schemeClr val="tx1"/>
                    </a:gs>
                  </a:gsLst>
                  <a:lin ang="5400000" scaled="0"/>
                </a:gradFill>
              </a:rPr>
              <a:t>INT</a:t>
            </a:r>
            <a:r>
              <a:rPr lang="en-GB" sz="2400" dirty="0">
                <a:gradFill>
                  <a:gsLst>
                    <a:gs pos="2917">
                      <a:schemeClr val="tx1"/>
                    </a:gs>
                    <a:gs pos="30000">
                      <a:schemeClr val="tx1"/>
                    </a:gs>
                  </a:gsLst>
                  <a:lin ang="5400000" scaled="0"/>
                </a:gradFill>
              </a:rPr>
              <a:t> NULL</a:t>
            </a:r>
          </a:p>
        </p:txBody>
      </p:sp>
      <p:sp>
        <p:nvSpPr>
          <p:cNvPr id="189" name="TextBox 188"/>
          <p:cNvSpPr txBox="1"/>
          <p:nvPr/>
        </p:nvSpPr>
        <p:spPr>
          <a:xfrm>
            <a:off x="6741532" y="1024456"/>
            <a:ext cx="4688399"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Web_Sales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solidFill>
                  <a:srgbClr val="FF0000"/>
                </a:solidFill>
              </a:rPr>
              <a:t>BIGINT</a:t>
            </a:r>
            <a:r>
              <a:rPr lang="en-GB" sz="2400" dirty="0">
                <a:gradFill>
                  <a:gsLst>
                    <a:gs pos="2917">
                      <a:schemeClr val="tx1"/>
                    </a:gs>
                    <a:gs pos="30000">
                      <a:schemeClr val="tx1"/>
                    </a:gs>
                  </a:gsLst>
                  <a:lin ang="5400000" scaled="0"/>
                </a:gradFill>
              </a:rPr>
              <a:t> NULL</a:t>
            </a:r>
          </a:p>
        </p:txBody>
      </p:sp>
      <p:grpSp>
        <p:nvGrpSpPr>
          <p:cNvPr id="190" name="Group 189"/>
          <p:cNvGrpSpPr/>
          <p:nvPr/>
        </p:nvGrpSpPr>
        <p:grpSpPr>
          <a:xfrm>
            <a:off x="6385731" y="2633166"/>
            <a:ext cx="5400000" cy="2520000"/>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3" name="Flowchart: Manual Operation 192"/>
            <p:cNvSpPr/>
            <p:nvPr/>
          </p:nvSpPr>
          <p:spPr>
            <a:xfrm>
              <a:off x="34993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8" name="Flowchart: Manual Operation 197"/>
            <p:cNvSpPr/>
            <p:nvPr/>
          </p:nvSpPr>
          <p:spPr>
            <a:xfrm>
              <a:off x="61387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0" name="Flowchart: Manual Operation 199"/>
            <p:cNvSpPr/>
            <p:nvPr/>
          </p:nvSpPr>
          <p:spPr>
            <a:xfrm>
              <a:off x="87823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3" name="Flowchart: Manual Operation 202"/>
            <p:cNvSpPr/>
            <p:nvPr/>
          </p:nvSpPr>
          <p:spPr>
            <a:xfrm>
              <a:off x="8557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7" name="Flowchart: Manual Operation 206"/>
            <p:cNvSpPr/>
            <p:nvPr/>
          </p:nvSpPr>
          <p:spPr>
            <a:xfrm>
              <a:off x="43763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0" name="Flowchart: Manual Operation 209"/>
            <p:cNvSpPr/>
            <p:nvPr/>
          </p:nvSpPr>
          <p:spPr>
            <a:xfrm>
              <a:off x="61387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4" name="Flowchart: Manual Operation 213"/>
            <p:cNvSpPr/>
            <p:nvPr/>
          </p:nvSpPr>
          <p:spPr>
            <a:xfrm>
              <a:off x="96635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5" name="Flowchart: Manual Operation 214"/>
            <p:cNvSpPr/>
            <p:nvPr/>
          </p:nvSpPr>
          <p:spPr>
            <a:xfrm>
              <a:off x="8557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0" name="Flowchart: Manual Operation 219"/>
            <p:cNvSpPr/>
            <p:nvPr/>
          </p:nvSpPr>
          <p:spPr>
            <a:xfrm>
              <a:off x="52575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2" name="Flowchart: Manual Operation 221"/>
            <p:cNvSpPr/>
            <p:nvPr/>
          </p:nvSpPr>
          <p:spPr>
            <a:xfrm>
              <a:off x="61387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5" name="Flowchart: Manual Operation 224"/>
            <p:cNvSpPr/>
            <p:nvPr/>
          </p:nvSpPr>
          <p:spPr>
            <a:xfrm>
              <a:off x="10544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9" name="Flowchart: Manual Operation 238"/>
            <p:cNvSpPr/>
            <p:nvPr/>
          </p:nvSpPr>
          <p:spPr>
            <a:xfrm>
              <a:off x="855768"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2" name="Flowchart: Manual Operation 241"/>
            <p:cNvSpPr/>
            <p:nvPr/>
          </p:nvSpPr>
          <p:spPr>
            <a:xfrm>
              <a:off x="26181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6" name="Flowchart: Manual Operation 245"/>
            <p:cNvSpPr/>
            <p:nvPr/>
          </p:nvSpPr>
          <p:spPr>
            <a:xfrm>
              <a:off x="61387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7" name="Flowchart: Manual Operation 246"/>
            <p:cNvSpPr/>
            <p:nvPr/>
          </p:nvSpPr>
          <p:spPr>
            <a:xfrm>
              <a:off x="79011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129" name="Freeform 73"/>
          <p:cNvSpPr>
            <a:spLocks noChangeAspect="1" noEditPoints="1"/>
          </p:cNvSpPr>
          <p:nvPr/>
        </p:nvSpPr>
        <p:spPr bwMode="auto">
          <a:xfrm>
            <a:off x="5678237" y="5369471"/>
            <a:ext cx="1080000" cy="989625"/>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054944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8686798" cy="1068388"/>
          </a:xfrm>
        </p:spPr>
        <p:txBody>
          <a:bodyPr/>
          <a:lstStyle/>
          <a:p>
            <a:r>
              <a:rPr lang="en-US" dirty="0"/>
              <a:t>Aggregation - compatible</a:t>
            </a:r>
          </a:p>
        </p:txBody>
      </p:sp>
      <p:sp>
        <p:nvSpPr>
          <p:cNvPr id="3" name="Text Placeholder 2"/>
          <p:cNvSpPr>
            <a:spLocks noGrp="1"/>
          </p:cNvSpPr>
          <p:nvPr>
            <p:ph type="body" sz="quarter" idx="10"/>
          </p:nvPr>
        </p:nvSpPr>
        <p:spPr>
          <a:xfrm>
            <a:off x="274638" y="1355724"/>
            <a:ext cx="11048999" cy="2339946"/>
          </a:xfrm>
        </p:spPr>
        <p:txBody>
          <a:bodyPr/>
          <a:lstStyle/>
          <a:p>
            <a:r>
              <a:rPr lang="en-US" dirty="0"/>
              <a:t>Resolved completely on each compute node</a:t>
            </a:r>
          </a:p>
          <a:p>
            <a:r>
              <a:rPr lang="en-US" dirty="0"/>
              <a:t>No Data Movement</a:t>
            </a:r>
          </a:p>
          <a:p>
            <a:pPr marL="457200" lvl="1" indent="-457200">
              <a:buFont typeface="+mj-lt"/>
              <a:buAutoNum type="arabicPeriod"/>
            </a:pPr>
            <a:r>
              <a:rPr lang="en-US" dirty="0"/>
              <a:t>Hash Distribution Key is contained in the group by keys</a:t>
            </a:r>
          </a:p>
          <a:p>
            <a:pPr marL="457200" lvl="1" indent="-457200">
              <a:buFont typeface="+mj-lt"/>
              <a:buAutoNum type="arabicPeriod"/>
            </a:pPr>
            <a:r>
              <a:rPr lang="en-US" dirty="0"/>
              <a:t>Count Distinct on distribution key</a:t>
            </a:r>
          </a:p>
          <a:p>
            <a:pPr lvl="1"/>
            <a:endParaRPr lang="en-US" dirty="0"/>
          </a:p>
          <a:p>
            <a:pPr lvl="1"/>
            <a:endParaRPr lang="en-US" dirty="0"/>
          </a:p>
          <a:p>
            <a:pPr lvl="1"/>
            <a:endParaRPr lang="en-US" dirty="0"/>
          </a:p>
        </p:txBody>
      </p:sp>
      <p:sp>
        <p:nvSpPr>
          <p:cNvPr id="4" name="Text Placeholder 4"/>
          <p:cNvSpPr txBox="1">
            <a:spLocks/>
          </p:cNvSpPr>
          <p:nvPr/>
        </p:nvSpPr>
        <p:spPr>
          <a:xfrm>
            <a:off x="274638" y="3421062"/>
            <a:ext cx="11887199" cy="301005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800" dirty="0">
              <a:solidFill>
                <a:srgbClr val="0000FF"/>
              </a:solidFill>
              <a:highlight>
                <a:srgbClr val="FFFFFF"/>
              </a:highlight>
            </a:endParaRPr>
          </a:p>
          <a:p>
            <a:r>
              <a:rPr lang="en-GB" sz="1800" dirty="0">
                <a:solidFill>
                  <a:srgbClr val="0000FF"/>
                </a:solidFill>
                <a:highlight>
                  <a:srgbClr val="FFFFFF"/>
                </a:highlight>
              </a:rPr>
              <a:t>-- </a:t>
            </a:r>
            <a:r>
              <a:rPr lang="en-GB" sz="1800" dirty="0" err="1">
                <a:solidFill>
                  <a:srgbClr val="0000FF"/>
                </a:solidFill>
                <a:highlight>
                  <a:srgbClr val="FFFFFF"/>
                </a:highlight>
              </a:rPr>
              <a:t>FactOnlineSales</a:t>
            </a:r>
            <a:r>
              <a:rPr lang="en-GB" sz="1800" dirty="0">
                <a:solidFill>
                  <a:srgbClr val="0000FF"/>
                </a:solidFill>
                <a:highlight>
                  <a:srgbClr val="FFFFFF"/>
                </a:highlight>
              </a:rPr>
              <a:t> distributed on </a:t>
            </a:r>
            <a:r>
              <a:rPr lang="en-GB" sz="1800" dirty="0" err="1">
                <a:solidFill>
                  <a:srgbClr val="0000FF"/>
                </a:solidFill>
                <a:highlight>
                  <a:srgbClr val="FFFFFF"/>
                </a:highlight>
              </a:rPr>
              <a:t>ProductKey</a:t>
            </a:r>
            <a:endParaRPr lang="en-GB" sz="1800" dirty="0">
              <a:solidFill>
                <a:srgbClr val="0000FF"/>
              </a:solidFill>
              <a:highlight>
                <a:srgbClr val="FFFFFF"/>
              </a:highlight>
            </a:endParaRP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a:p>
            <a:r>
              <a:rPr lang="en-GB" sz="1800" dirty="0">
                <a:solidFill>
                  <a:srgbClr val="0000FF"/>
                </a:solidFill>
                <a:highlight>
                  <a:srgbClr val="FFFFFF"/>
                </a:highlight>
              </a:rPr>
              <a:t>GROUP</a:t>
            </a:r>
            <a:r>
              <a:rPr lang="en-GB" sz="1800" dirty="0">
                <a:solidFill>
                  <a:srgbClr val="000000"/>
                </a:solidFill>
                <a:highlight>
                  <a:srgbClr val="FFFFFF"/>
                </a:highlight>
              </a:rPr>
              <a:t> </a:t>
            </a:r>
            <a:r>
              <a:rPr lang="en-GB" sz="1800" dirty="0">
                <a:solidFill>
                  <a:srgbClr val="0000FF"/>
                </a:solidFill>
                <a:highlight>
                  <a:srgbClr val="FFFFFF"/>
                </a:highlight>
              </a:rPr>
              <a:t>BY</a:t>
            </a:r>
            <a:r>
              <a:rPr lang="en-GB" sz="1800" dirty="0">
                <a:solidFill>
                  <a:srgbClr val="000000"/>
                </a:solidFill>
                <a:highlight>
                  <a:srgbClr val="FFFFFF"/>
                </a:highlight>
              </a:rPr>
              <a:t>    [</a:t>
            </a:r>
            <a:r>
              <a:rPr lang="en-GB" sz="1800" dirty="0" err="1">
                <a:solidFill>
                  <a:srgbClr val="000000"/>
                </a:solidFill>
                <a:highlight>
                  <a:srgbClr val="FFFFFF"/>
                </a:highlight>
              </a:rPr>
              <a:t>ProductKey</a:t>
            </a:r>
            <a:r>
              <a:rPr lang="en-GB" sz="1800" dirty="0">
                <a:solidFill>
                  <a:srgbClr val="000000"/>
                </a:solidFill>
                <a:highlight>
                  <a:srgbClr val="FFFFFF"/>
                </a:highlight>
              </a:rPr>
              <a:t>]</a:t>
            </a: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r>
              <a:rPr lang="en-GB" sz="1800" dirty="0">
                <a:solidFill>
                  <a:srgbClr val="0000FF"/>
                </a:solidFill>
                <a:highlight>
                  <a:srgbClr val="FFFFFF"/>
                </a:highlight>
              </a:rPr>
              <a:t>DISTINCT </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ProductKey</a:t>
            </a:r>
            <a:r>
              <a:rPr lang="en-GB" sz="1800" dirty="0">
                <a:solidFill>
                  <a:srgbClr val="000000"/>
                </a:solidFill>
                <a:highlight>
                  <a:srgbClr val="FFFFFF"/>
                </a:highlight>
              </a:rPr>
              <a:t>]</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p:txBody>
      </p:sp>
    </p:spTree>
    <p:extLst>
      <p:ext uri="{BB962C8B-B14F-4D97-AF65-F5344CB8AC3E}">
        <p14:creationId xmlns:p14="http://schemas.microsoft.com/office/powerpoint/2010/main" val="38919146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7848598" cy="1220788"/>
          </a:xfrm>
        </p:spPr>
        <p:txBody>
          <a:bodyPr/>
          <a:lstStyle/>
          <a:p>
            <a:r>
              <a:rPr lang="en-US" dirty="0"/>
              <a:t>Aggregation - Incompatible </a:t>
            </a:r>
          </a:p>
        </p:txBody>
      </p:sp>
      <p:sp>
        <p:nvSpPr>
          <p:cNvPr id="3" name="Text Placeholder 2"/>
          <p:cNvSpPr>
            <a:spLocks noGrp="1"/>
          </p:cNvSpPr>
          <p:nvPr>
            <p:ph type="body" sz="quarter" idx="10"/>
          </p:nvPr>
        </p:nvSpPr>
        <p:spPr>
          <a:xfrm>
            <a:off x="350837" y="1325563"/>
            <a:ext cx="11811000" cy="2628900"/>
          </a:xfrm>
        </p:spPr>
        <p:txBody>
          <a:bodyPr/>
          <a:lstStyle/>
          <a:p>
            <a:r>
              <a:rPr lang="en-US" dirty="0"/>
              <a:t>Partially aggregated on each node </a:t>
            </a:r>
          </a:p>
          <a:p>
            <a:r>
              <a:rPr lang="en-US" dirty="0"/>
              <a:t>Shuffle move co-locates rows with same group by key</a:t>
            </a:r>
          </a:p>
          <a:p>
            <a:pPr marL="457200" lvl="1" indent="-457200">
              <a:buFont typeface="+mj-lt"/>
              <a:buAutoNum type="arabicPeriod"/>
            </a:pPr>
            <a:r>
              <a:rPr lang="en-US" dirty="0"/>
              <a:t>Table is round robin distributed</a:t>
            </a:r>
          </a:p>
          <a:p>
            <a:pPr marL="457200" lvl="1" indent="-457200">
              <a:buFont typeface="+mj-lt"/>
              <a:buAutoNum type="arabicPeriod"/>
            </a:pPr>
            <a:r>
              <a:rPr lang="en-US" dirty="0"/>
              <a:t>Hash Distribution key is not contained in group by keys</a:t>
            </a:r>
          </a:p>
          <a:p>
            <a:pPr marL="457200" lvl="1" indent="-457200">
              <a:buFont typeface="+mj-lt"/>
              <a:buAutoNum type="arabicPeriod"/>
            </a:pPr>
            <a:r>
              <a:rPr lang="en-US" dirty="0"/>
              <a:t>Count Distinct on non-distribution key or on round robin table</a:t>
            </a:r>
          </a:p>
          <a:p>
            <a:endParaRPr lang="en-US" dirty="0"/>
          </a:p>
        </p:txBody>
      </p:sp>
      <p:sp>
        <p:nvSpPr>
          <p:cNvPr id="4" name="Text Placeholder 4"/>
          <p:cNvSpPr txBox="1">
            <a:spLocks/>
          </p:cNvSpPr>
          <p:nvPr/>
        </p:nvSpPr>
        <p:spPr>
          <a:xfrm>
            <a:off x="379289" y="4183062"/>
            <a:ext cx="119634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FF"/>
                </a:solidFill>
                <a:highlight>
                  <a:srgbClr val="FFFFFF"/>
                </a:highlight>
              </a:rPr>
              <a:t>-- </a:t>
            </a:r>
            <a:r>
              <a:rPr lang="en-GB" sz="1800" dirty="0" err="1">
                <a:solidFill>
                  <a:srgbClr val="0000FF"/>
                </a:solidFill>
                <a:highlight>
                  <a:srgbClr val="FFFFFF"/>
                </a:highlight>
              </a:rPr>
              <a:t>FactOnlineSales</a:t>
            </a:r>
            <a:r>
              <a:rPr lang="en-GB" sz="1800" dirty="0">
                <a:solidFill>
                  <a:srgbClr val="0000FF"/>
                </a:solidFill>
                <a:highlight>
                  <a:srgbClr val="FFFFFF"/>
                </a:highlight>
              </a:rPr>
              <a:t> distributed on </a:t>
            </a:r>
            <a:r>
              <a:rPr lang="en-GB" sz="1800" dirty="0" err="1">
                <a:solidFill>
                  <a:srgbClr val="0000FF"/>
                </a:solidFill>
                <a:highlight>
                  <a:srgbClr val="FFFFFF"/>
                </a:highlight>
              </a:rPr>
              <a:t>ProductKey</a:t>
            </a:r>
            <a:endParaRPr lang="en-GB" sz="1800" dirty="0">
              <a:solidFill>
                <a:srgbClr val="0000FF"/>
              </a:solidFill>
              <a:highlight>
                <a:srgbClr val="FFFFFF"/>
              </a:highlight>
            </a:endParaRP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a:p>
            <a:r>
              <a:rPr lang="en-GB" sz="1800" dirty="0">
                <a:solidFill>
                  <a:srgbClr val="0000FF"/>
                </a:solidFill>
                <a:highlight>
                  <a:srgbClr val="FFFFFF"/>
                </a:highlight>
              </a:rPr>
              <a:t>GROUP</a:t>
            </a:r>
            <a:r>
              <a:rPr lang="en-GB" sz="1800" dirty="0">
                <a:solidFill>
                  <a:srgbClr val="000000"/>
                </a:solidFill>
                <a:highlight>
                  <a:srgbClr val="FFFFFF"/>
                </a:highlight>
              </a:rPr>
              <a:t> </a:t>
            </a:r>
            <a:r>
              <a:rPr lang="en-GB" sz="1800" dirty="0">
                <a:solidFill>
                  <a:srgbClr val="0000FF"/>
                </a:solidFill>
                <a:highlight>
                  <a:srgbClr val="FFFFFF"/>
                </a:highlight>
              </a:rPr>
              <a:t>BY</a:t>
            </a:r>
            <a:r>
              <a:rPr lang="en-GB" sz="1800" dirty="0">
                <a:solidFill>
                  <a:srgbClr val="000000"/>
                </a:solidFill>
                <a:highlight>
                  <a:srgbClr val="FFFFFF"/>
                </a:highlight>
              </a:rPr>
              <a:t>    [</a:t>
            </a:r>
            <a:r>
              <a:rPr lang="en-GB" sz="1800" dirty="0" err="1">
                <a:solidFill>
                  <a:srgbClr val="000000"/>
                </a:solidFill>
                <a:highlight>
                  <a:srgbClr val="FFFFFF"/>
                </a:highlight>
              </a:rPr>
              <a:t>StoreKey</a:t>
            </a:r>
            <a:r>
              <a:rPr lang="en-GB" sz="1800" dirty="0">
                <a:solidFill>
                  <a:srgbClr val="000000"/>
                </a:solidFill>
                <a:highlight>
                  <a:srgbClr val="FFFFFF"/>
                </a:highlight>
              </a:rPr>
              <a:t>]</a:t>
            </a: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r>
              <a:rPr lang="en-GB" sz="1800" dirty="0">
                <a:solidFill>
                  <a:srgbClr val="0000FF"/>
                </a:solidFill>
                <a:highlight>
                  <a:srgbClr val="FFFFFF"/>
                </a:highlight>
              </a:rPr>
              <a:t>DISTINCT</a:t>
            </a:r>
            <a:r>
              <a:rPr lang="en-GB" sz="1800" dirty="0">
                <a:solidFill>
                  <a:srgbClr val="000000"/>
                </a:solidFill>
                <a:highlight>
                  <a:srgbClr val="FFFFFF"/>
                </a:highlight>
              </a:rPr>
              <a:t> [</a:t>
            </a:r>
            <a:r>
              <a:rPr lang="en-GB" sz="1800" dirty="0" err="1">
                <a:solidFill>
                  <a:srgbClr val="000000"/>
                </a:solidFill>
                <a:highlight>
                  <a:srgbClr val="FFFFFF"/>
                </a:highlight>
              </a:rPr>
              <a:t>DateKey</a:t>
            </a:r>
            <a:r>
              <a:rPr lang="en-GB" sz="1800" dirty="0">
                <a:solidFill>
                  <a:srgbClr val="000000"/>
                </a:solidFill>
                <a:highlight>
                  <a:srgbClr val="FFFFFF"/>
                </a:highlight>
              </a:rPr>
              <a:t>]</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a:p>
            <a:endParaRPr lang="en-GB" sz="2800" dirty="0">
              <a:solidFill>
                <a:srgbClr val="0000FF"/>
              </a:solidFill>
              <a:highlight>
                <a:srgbClr val="FFFFFF"/>
              </a:highlight>
            </a:endParaRPr>
          </a:p>
        </p:txBody>
      </p:sp>
    </p:spTree>
    <p:extLst>
      <p:ext uri="{BB962C8B-B14F-4D97-AF65-F5344CB8AC3E}">
        <p14:creationId xmlns:p14="http://schemas.microsoft.com/office/powerpoint/2010/main" val="39569691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87462"/>
            <a:ext cx="5943535" cy="1828786"/>
          </a:xfrm>
        </p:spPr>
        <p:txBody>
          <a:bodyPr/>
          <a:lstStyle/>
          <a:p>
            <a:r>
              <a:rPr lang="en-US" dirty="0"/>
              <a:t>SQL DW </a:t>
            </a:r>
            <a:br>
              <a:rPr lang="en-US" dirty="0"/>
            </a:br>
            <a:r>
              <a:rPr lang="en-US" dirty="0"/>
              <a:t>Query Tuning and Best Practices</a:t>
            </a:r>
          </a:p>
        </p:txBody>
      </p:sp>
      <p:sp>
        <p:nvSpPr>
          <p:cNvPr id="5" name="Text Placeholder 4"/>
          <p:cNvSpPr>
            <a:spLocks noGrp="1"/>
          </p:cNvSpPr>
          <p:nvPr>
            <p:ph type="body" sz="quarter" idx="12"/>
          </p:nvPr>
        </p:nvSpPr>
        <p:spPr/>
        <p:txBody>
          <a:bodyPr/>
          <a:lstStyle/>
          <a:p>
            <a:r>
              <a:rPr lang="en-US" dirty="0"/>
              <a:t>Kal Yella</a:t>
            </a:r>
          </a:p>
          <a:p>
            <a:r>
              <a:rPr lang="en-US" dirty="0"/>
              <a:t>Sr. Program Manager</a:t>
            </a:r>
          </a:p>
          <a:p>
            <a:endParaRPr lang="en-US" dirty="0"/>
          </a:p>
          <a:p>
            <a:r>
              <a:rPr lang="en-US" dirty="0"/>
              <a:t>kalyany@Microsoft.com</a:t>
            </a:r>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87" y="345409"/>
            <a:ext cx="10717957" cy="986992"/>
          </a:xfrm>
        </p:spPr>
        <p:txBody>
          <a:bodyPr>
            <a:normAutofit/>
          </a:bodyPr>
          <a:lstStyle/>
          <a:p>
            <a:r>
              <a:rPr lang="en-US" dirty="0"/>
              <a:t>Distribution Guidance</a:t>
            </a:r>
          </a:p>
        </p:txBody>
      </p:sp>
      <p:sp>
        <p:nvSpPr>
          <p:cNvPr id="5" name="Freeform: Shape 4"/>
          <p:cNvSpPr/>
          <p:nvPr/>
        </p:nvSpPr>
        <p:spPr>
          <a:xfrm>
            <a:off x="279352" y="1516535"/>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dirty="0"/>
              <a:t>For large fact tables, best option is to Hash Distribute</a:t>
            </a:r>
            <a:endParaRPr lang="en-US" sz="2175" dirty="0"/>
          </a:p>
        </p:txBody>
      </p:sp>
      <p:sp>
        <p:nvSpPr>
          <p:cNvPr id="6" name="Freeform: Shape 5"/>
          <p:cNvSpPr/>
          <p:nvPr/>
        </p:nvSpPr>
        <p:spPr>
          <a:xfrm>
            <a:off x="279352" y="2076587"/>
            <a:ext cx="11806285" cy="1037470"/>
          </a:xfrm>
          <a:custGeom>
            <a:avLst/>
            <a:gdLst>
              <a:gd name="connsiteX0" fmla="*/ 0 w 8736189"/>
              <a:gd name="connsiteY0" fmla="*/ 0 h 447120"/>
              <a:gd name="connsiteX1" fmla="*/ 8736189 w 8736189"/>
              <a:gd name="connsiteY1" fmla="*/ 0 h 447120"/>
              <a:gd name="connsiteX2" fmla="*/ 8736189 w 8736189"/>
              <a:gd name="connsiteY2" fmla="*/ 447120 h 447120"/>
              <a:gd name="connsiteX3" fmla="*/ 0 w 8736189"/>
              <a:gd name="connsiteY3" fmla="*/ 447120 h 447120"/>
              <a:gd name="connsiteX4" fmla="*/ 0 w 8736189"/>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189" h="447120">
                <a:moveTo>
                  <a:pt x="0" y="0"/>
                </a:moveTo>
                <a:lnTo>
                  <a:pt x="8736189" y="0"/>
                </a:lnTo>
                <a:lnTo>
                  <a:pt x="8736189"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7194" tIns="27632" rIns="154743" bIns="27632" numCol="1" spcCol="1270" anchor="t" anchorCtr="0">
            <a:noAutofit/>
          </a:bodyPr>
          <a:lstStyle/>
          <a:p>
            <a:pPr marL="155429" lvl="1" indent="-155429" defTabSz="725335">
              <a:lnSpc>
                <a:spcPct val="90000"/>
              </a:lnSpc>
              <a:spcBef>
                <a:spcPct val="0"/>
              </a:spcBef>
              <a:spcAft>
                <a:spcPct val="20000"/>
              </a:spcAft>
              <a:buChar char="•"/>
            </a:pPr>
            <a:r>
              <a:rPr lang="en-US" sz="1904" dirty="0"/>
              <a:t>Clustered Columnstore</a:t>
            </a:r>
          </a:p>
          <a:p>
            <a:pPr marL="155429" lvl="1" indent="-155429" defTabSz="725335">
              <a:lnSpc>
                <a:spcPct val="90000"/>
              </a:lnSpc>
              <a:spcBef>
                <a:spcPct val="0"/>
              </a:spcBef>
              <a:spcAft>
                <a:spcPct val="20000"/>
              </a:spcAft>
              <a:buChar char="•"/>
            </a:pPr>
            <a:r>
              <a:rPr lang="en-US" sz="1904" dirty="0"/>
              <a:t>Distribute on column that is joined to other fact tables or large dimensions </a:t>
            </a:r>
          </a:p>
          <a:p>
            <a:pPr marL="155429" lvl="1" indent="-155429" defTabSz="725335">
              <a:lnSpc>
                <a:spcPct val="90000"/>
              </a:lnSpc>
              <a:spcBef>
                <a:spcPct val="0"/>
              </a:spcBef>
              <a:spcAft>
                <a:spcPct val="20000"/>
              </a:spcAft>
              <a:buChar char="•"/>
            </a:pPr>
            <a:r>
              <a:rPr lang="en-US" sz="1904" dirty="0"/>
              <a:t>Primary or surrogate key maybe a good choice for distribution</a:t>
            </a:r>
          </a:p>
        </p:txBody>
      </p:sp>
      <p:sp>
        <p:nvSpPr>
          <p:cNvPr id="7" name="Freeform: Shape 6"/>
          <p:cNvSpPr/>
          <p:nvPr/>
        </p:nvSpPr>
        <p:spPr>
          <a:xfrm>
            <a:off x="330395" y="3136754"/>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dirty="0"/>
              <a:t>However, be mindful of …</a:t>
            </a:r>
            <a:endParaRPr lang="en-US" sz="2175" dirty="0"/>
          </a:p>
        </p:txBody>
      </p:sp>
      <p:sp>
        <p:nvSpPr>
          <p:cNvPr id="8" name="Freeform: Shape 7"/>
          <p:cNvSpPr/>
          <p:nvPr/>
        </p:nvSpPr>
        <p:spPr>
          <a:xfrm>
            <a:off x="330395" y="3758902"/>
            <a:ext cx="11880138" cy="1531330"/>
          </a:xfrm>
          <a:custGeom>
            <a:avLst/>
            <a:gdLst>
              <a:gd name="connsiteX0" fmla="*/ 0 w 8736189"/>
              <a:gd name="connsiteY0" fmla="*/ 0 h 1126080"/>
              <a:gd name="connsiteX1" fmla="*/ 8736189 w 8736189"/>
              <a:gd name="connsiteY1" fmla="*/ 0 h 1126080"/>
              <a:gd name="connsiteX2" fmla="*/ 8736189 w 8736189"/>
              <a:gd name="connsiteY2" fmla="*/ 1126080 h 1126080"/>
              <a:gd name="connsiteX3" fmla="*/ 0 w 8736189"/>
              <a:gd name="connsiteY3" fmla="*/ 1126080 h 1126080"/>
              <a:gd name="connsiteX4" fmla="*/ 0 w 8736189"/>
              <a:gd name="connsiteY4" fmla="*/ 0 h 112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189" h="1126080">
                <a:moveTo>
                  <a:pt x="0" y="0"/>
                </a:moveTo>
                <a:lnTo>
                  <a:pt x="8736189" y="0"/>
                </a:lnTo>
                <a:lnTo>
                  <a:pt x="8736189" y="1126080"/>
                </a:lnTo>
                <a:lnTo>
                  <a:pt x="0" y="11260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7194" tIns="27632" rIns="154743" bIns="27632" numCol="1" spcCol="1270" anchor="t" anchorCtr="0">
            <a:noAutofit/>
          </a:bodyPr>
          <a:lstStyle/>
          <a:p>
            <a:pPr marL="155429" lvl="1" indent="-155429" defTabSz="725335">
              <a:lnSpc>
                <a:spcPct val="90000"/>
              </a:lnSpc>
              <a:spcBef>
                <a:spcPct val="0"/>
              </a:spcBef>
              <a:spcAft>
                <a:spcPct val="20000"/>
              </a:spcAft>
              <a:buChar char="•"/>
            </a:pPr>
            <a:r>
              <a:rPr lang="en-US" sz="1904" dirty="0"/>
              <a:t>Hash column should have highly distinct values (Minimum 600 distinct values)</a:t>
            </a:r>
          </a:p>
          <a:p>
            <a:pPr marL="155429" lvl="1" indent="-155429" defTabSz="725335">
              <a:lnSpc>
                <a:spcPct val="90000"/>
              </a:lnSpc>
              <a:spcBef>
                <a:spcPct val="0"/>
              </a:spcBef>
              <a:spcAft>
                <a:spcPct val="20000"/>
              </a:spcAft>
              <a:buChar char="•"/>
            </a:pPr>
            <a:r>
              <a:rPr lang="en-US" sz="1904" dirty="0"/>
              <a:t>Avoid distributing on a date column </a:t>
            </a:r>
          </a:p>
          <a:p>
            <a:pPr marL="155429" lvl="1" indent="-155429" defTabSz="725335">
              <a:lnSpc>
                <a:spcPct val="90000"/>
              </a:lnSpc>
              <a:spcBef>
                <a:spcPct val="0"/>
              </a:spcBef>
              <a:spcAft>
                <a:spcPct val="20000"/>
              </a:spcAft>
              <a:buChar char="•"/>
            </a:pPr>
            <a:r>
              <a:rPr lang="en-US" sz="1904" dirty="0"/>
              <a:t>Avoid distributing on column with high frequency of NULLs and default values (e.g. -1)</a:t>
            </a:r>
          </a:p>
          <a:p>
            <a:pPr marL="155429" lvl="1" indent="-155429" defTabSz="725335">
              <a:lnSpc>
                <a:spcPct val="90000"/>
              </a:lnSpc>
              <a:spcBef>
                <a:spcPct val="0"/>
              </a:spcBef>
              <a:spcAft>
                <a:spcPct val="20000"/>
              </a:spcAft>
              <a:buChar char="•"/>
            </a:pPr>
            <a:r>
              <a:rPr lang="en-US" sz="1904" dirty="0"/>
              <a:t>Distribution column is NOT updatable</a:t>
            </a:r>
          </a:p>
          <a:p>
            <a:pPr marL="155429" lvl="1" indent="-155429" defTabSz="725335">
              <a:lnSpc>
                <a:spcPct val="90000"/>
              </a:lnSpc>
              <a:spcBef>
                <a:spcPct val="0"/>
              </a:spcBef>
              <a:spcAft>
                <a:spcPct val="20000"/>
              </a:spcAft>
              <a:buChar char="•"/>
            </a:pPr>
            <a:r>
              <a:rPr lang="en-US" sz="1904" dirty="0"/>
              <a:t>For compatible joins use the same data types for two distributed tables </a:t>
            </a:r>
          </a:p>
        </p:txBody>
      </p:sp>
      <p:sp>
        <p:nvSpPr>
          <p:cNvPr id="9" name="Freeform: Shape 8"/>
          <p:cNvSpPr/>
          <p:nvPr/>
        </p:nvSpPr>
        <p:spPr>
          <a:xfrm>
            <a:off x="294370" y="5478462"/>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dirty="0"/>
              <a:t>If there are no distribution columns that make sense, then use Round Robin as last resort</a:t>
            </a:r>
            <a:endParaRPr lang="en-US" sz="2175" dirty="0"/>
          </a:p>
        </p:txBody>
      </p:sp>
    </p:spTree>
    <p:extLst>
      <p:ext uri="{BB962C8B-B14F-4D97-AF65-F5344CB8AC3E}">
        <p14:creationId xmlns:p14="http://schemas.microsoft.com/office/powerpoint/2010/main" val="2729949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Replicated Tables Demo</a:t>
            </a:r>
          </a:p>
        </p:txBody>
      </p:sp>
    </p:spTree>
    <p:extLst>
      <p:ext uri="{BB962C8B-B14F-4D97-AF65-F5344CB8AC3E}">
        <p14:creationId xmlns:p14="http://schemas.microsoft.com/office/powerpoint/2010/main" val="8559823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Skew</a:t>
            </a:r>
          </a:p>
        </p:txBody>
      </p:sp>
    </p:spTree>
    <p:extLst>
      <p:ext uri="{BB962C8B-B14F-4D97-AF65-F5344CB8AC3E}">
        <p14:creationId xmlns:p14="http://schemas.microsoft.com/office/powerpoint/2010/main" val="13401875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Skewed Distribution</a:t>
            </a:r>
            <a:endParaRPr lang="en-GB" dirty="0"/>
          </a:p>
        </p:txBody>
      </p:sp>
      <p:sp>
        <p:nvSpPr>
          <p:cNvPr id="3" name="Trapezoid 2"/>
          <p:cNvSpPr/>
          <p:nvPr/>
        </p:nvSpPr>
        <p:spPr>
          <a:xfrm rot="10800000">
            <a:off x="1733286" y="1891321"/>
            <a:ext cx="664789" cy="56641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4" name="Flowchart: Manual Operation 3"/>
          <p:cNvSpPr/>
          <p:nvPr/>
        </p:nvSpPr>
        <p:spPr>
          <a:xfrm>
            <a:off x="1699175"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21" name="Trapezoid 20"/>
          <p:cNvSpPr/>
          <p:nvPr/>
        </p:nvSpPr>
        <p:spPr>
          <a:xfrm rot="10800000">
            <a:off x="1708840" y="3150618"/>
            <a:ext cx="718192" cy="68803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22" name="Flowchart: Manual Operation 21"/>
          <p:cNvSpPr/>
          <p:nvPr/>
        </p:nvSpPr>
        <p:spPr>
          <a:xfrm>
            <a:off x="1699175"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37" name="Trapezoid 36"/>
          <p:cNvSpPr/>
          <p:nvPr/>
        </p:nvSpPr>
        <p:spPr>
          <a:xfrm rot="10800000">
            <a:off x="1752562" y="4755539"/>
            <a:ext cx="618425" cy="455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38" name="Flowchart: Manual Operation 37"/>
          <p:cNvSpPr/>
          <p:nvPr/>
        </p:nvSpPr>
        <p:spPr>
          <a:xfrm>
            <a:off x="1699175"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53" name="Trapezoid 52"/>
          <p:cNvSpPr/>
          <p:nvPr/>
        </p:nvSpPr>
        <p:spPr>
          <a:xfrm rot="10800000">
            <a:off x="1699434" y="5900110"/>
            <a:ext cx="724664" cy="691459"/>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54" name="Flowchart: Manual Operation 53"/>
          <p:cNvSpPr/>
          <p:nvPr/>
        </p:nvSpPr>
        <p:spPr>
          <a:xfrm>
            <a:off x="1699175"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1" name="Trapezoid 70"/>
          <p:cNvSpPr/>
          <p:nvPr/>
        </p:nvSpPr>
        <p:spPr>
          <a:xfrm rot="10800000">
            <a:off x="3093335" y="1797622"/>
            <a:ext cx="733257" cy="660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2" name="Flowchart: Manual Operation 71"/>
          <p:cNvSpPr/>
          <p:nvPr/>
        </p:nvSpPr>
        <p:spPr>
          <a:xfrm>
            <a:off x="3093339"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3" name="Trapezoid 72"/>
          <p:cNvSpPr/>
          <p:nvPr/>
        </p:nvSpPr>
        <p:spPr>
          <a:xfrm rot="10800000">
            <a:off x="3130906" y="3286709"/>
            <a:ext cx="657026" cy="55194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4" name="Flowchart: Manual Operation 73"/>
          <p:cNvSpPr/>
          <p:nvPr/>
        </p:nvSpPr>
        <p:spPr>
          <a:xfrm>
            <a:off x="3093339"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5" name="Trapezoid 74"/>
          <p:cNvSpPr/>
          <p:nvPr/>
        </p:nvSpPr>
        <p:spPr>
          <a:xfrm rot="10800000">
            <a:off x="3170575" y="4902422"/>
            <a:ext cx="587467" cy="308234"/>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6" name="Flowchart: Manual Operation 75"/>
          <p:cNvSpPr/>
          <p:nvPr/>
        </p:nvSpPr>
        <p:spPr>
          <a:xfrm>
            <a:off x="3093339"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7" name="Trapezoid 76"/>
          <p:cNvSpPr/>
          <p:nvPr/>
        </p:nvSpPr>
        <p:spPr>
          <a:xfrm rot="10800000">
            <a:off x="3170575" y="6224369"/>
            <a:ext cx="587467" cy="36720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8" name="Flowchart: Manual Operation 77"/>
          <p:cNvSpPr/>
          <p:nvPr/>
        </p:nvSpPr>
        <p:spPr>
          <a:xfrm>
            <a:off x="3093339"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0" name="Trapezoid 79"/>
          <p:cNvSpPr/>
          <p:nvPr/>
        </p:nvSpPr>
        <p:spPr>
          <a:xfrm rot="10800000">
            <a:off x="4486418" y="1768626"/>
            <a:ext cx="735417" cy="689110"/>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1" name="Flowchart: Manual Operation 80"/>
          <p:cNvSpPr/>
          <p:nvPr/>
        </p:nvSpPr>
        <p:spPr>
          <a:xfrm>
            <a:off x="4487502"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2" name="Trapezoid 81"/>
          <p:cNvSpPr/>
          <p:nvPr/>
        </p:nvSpPr>
        <p:spPr>
          <a:xfrm rot="10800000">
            <a:off x="4564738" y="3507034"/>
            <a:ext cx="587467" cy="331619"/>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3" name="Flowchart: Manual Operation 82"/>
          <p:cNvSpPr/>
          <p:nvPr/>
        </p:nvSpPr>
        <p:spPr>
          <a:xfrm>
            <a:off x="4487502"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4" name="Trapezoid 83"/>
          <p:cNvSpPr/>
          <p:nvPr/>
        </p:nvSpPr>
        <p:spPr>
          <a:xfrm rot="10800000">
            <a:off x="4486416" y="4551943"/>
            <a:ext cx="735417" cy="65871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5" name="Flowchart: Manual Operation 84"/>
          <p:cNvSpPr/>
          <p:nvPr/>
        </p:nvSpPr>
        <p:spPr>
          <a:xfrm>
            <a:off x="4487502"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6" name="Trapezoid 85"/>
          <p:cNvSpPr/>
          <p:nvPr/>
        </p:nvSpPr>
        <p:spPr>
          <a:xfrm rot="10800000">
            <a:off x="4486413" y="5967760"/>
            <a:ext cx="716345" cy="623810"/>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7" name="Flowchart: Manual Operation 86"/>
          <p:cNvSpPr/>
          <p:nvPr/>
        </p:nvSpPr>
        <p:spPr>
          <a:xfrm>
            <a:off x="4487502"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9" name="Trapezoid 88"/>
          <p:cNvSpPr/>
          <p:nvPr/>
        </p:nvSpPr>
        <p:spPr>
          <a:xfrm rot="10800000">
            <a:off x="5936912" y="1964763"/>
            <a:ext cx="632609" cy="492976"/>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0" name="Flowchart: Manual Operation 89"/>
          <p:cNvSpPr/>
          <p:nvPr/>
        </p:nvSpPr>
        <p:spPr>
          <a:xfrm>
            <a:off x="5881666"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1" name="Trapezoid 90"/>
          <p:cNvSpPr/>
          <p:nvPr/>
        </p:nvSpPr>
        <p:spPr>
          <a:xfrm rot="10800000">
            <a:off x="5891677" y="3212433"/>
            <a:ext cx="704988" cy="6262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2" name="Flowchart: Manual Operation 91"/>
          <p:cNvSpPr/>
          <p:nvPr/>
        </p:nvSpPr>
        <p:spPr>
          <a:xfrm>
            <a:off x="5881666"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3" name="Trapezoid 92"/>
          <p:cNvSpPr/>
          <p:nvPr/>
        </p:nvSpPr>
        <p:spPr>
          <a:xfrm rot="10800000">
            <a:off x="5922415" y="4755539"/>
            <a:ext cx="651939" cy="455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4" name="Flowchart: Manual Operation 93"/>
          <p:cNvSpPr/>
          <p:nvPr/>
        </p:nvSpPr>
        <p:spPr>
          <a:xfrm>
            <a:off x="5881666"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5" name="Trapezoid 94"/>
          <p:cNvSpPr/>
          <p:nvPr/>
        </p:nvSpPr>
        <p:spPr>
          <a:xfrm rot="10800000">
            <a:off x="5893421" y="5900107"/>
            <a:ext cx="713167" cy="691462"/>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6" name="Flowchart: Manual Operation 95"/>
          <p:cNvSpPr/>
          <p:nvPr/>
        </p:nvSpPr>
        <p:spPr>
          <a:xfrm>
            <a:off x="5881666"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4" name="Trapezoid 133"/>
          <p:cNvSpPr/>
          <p:nvPr/>
        </p:nvSpPr>
        <p:spPr>
          <a:xfrm rot="10800000">
            <a:off x="7292996" y="1831442"/>
            <a:ext cx="700662" cy="62629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35" name="Flowchart: Manual Operation 134"/>
          <p:cNvSpPr/>
          <p:nvPr/>
        </p:nvSpPr>
        <p:spPr>
          <a:xfrm>
            <a:off x="7275829"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6" name="Trapezoid 135"/>
          <p:cNvSpPr/>
          <p:nvPr/>
        </p:nvSpPr>
        <p:spPr>
          <a:xfrm rot="10800000">
            <a:off x="7314443" y="3286709"/>
            <a:ext cx="668572" cy="55194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37" name="Flowchart: Manual Operation 136"/>
          <p:cNvSpPr/>
          <p:nvPr/>
        </p:nvSpPr>
        <p:spPr>
          <a:xfrm>
            <a:off x="7275829"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8" name="Trapezoid 137"/>
          <p:cNvSpPr/>
          <p:nvPr/>
        </p:nvSpPr>
        <p:spPr>
          <a:xfrm rot="10800000">
            <a:off x="7372648" y="4974658"/>
            <a:ext cx="529265"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39" name="Flowchart: Manual Operation 138"/>
          <p:cNvSpPr/>
          <p:nvPr/>
        </p:nvSpPr>
        <p:spPr>
          <a:xfrm>
            <a:off x="7275829"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0" name="Trapezoid 139"/>
          <p:cNvSpPr/>
          <p:nvPr/>
        </p:nvSpPr>
        <p:spPr>
          <a:xfrm rot="10800000">
            <a:off x="7314444" y="6076152"/>
            <a:ext cx="654072" cy="5154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1" name="Flowchart: Manual Operation 140"/>
          <p:cNvSpPr/>
          <p:nvPr/>
        </p:nvSpPr>
        <p:spPr>
          <a:xfrm>
            <a:off x="7275829"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3" name="Trapezoid 142"/>
          <p:cNvSpPr/>
          <p:nvPr/>
        </p:nvSpPr>
        <p:spPr>
          <a:xfrm rot="10800000">
            <a:off x="8778888" y="2221741"/>
            <a:ext cx="529114"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4" name="Flowchart: Manual Operation 143"/>
          <p:cNvSpPr/>
          <p:nvPr/>
        </p:nvSpPr>
        <p:spPr>
          <a:xfrm>
            <a:off x="8669993"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5" name="Trapezoid 144"/>
          <p:cNvSpPr/>
          <p:nvPr/>
        </p:nvSpPr>
        <p:spPr>
          <a:xfrm rot="10800000">
            <a:off x="8747229" y="3602654"/>
            <a:ext cx="560773"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6" name="Flowchart: Manual Operation 145"/>
          <p:cNvSpPr/>
          <p:nvPr/>
        </p:nvSpPr>
        <p:spPr>
          <a:xfrm>
            <a:off x="8669993"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7" name="Trapezoid 146"/>
          <p:cNvSpPr/>
          <p:nvPr/>
        </p:nvSpPr>
        <p:spPr>
          <a:xfrm rot="10800000">
            <a:off x="8679655" y="4526102"/>
            <a:ext cx="724924" cy="68455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8" name="Flowchart: Manual Operation 147"/>
          <p:cNvSpPr/>
          <p:nvPr/>
        </p:nvSpPr>
        <p:spPr>
          <a:xfrm>
            <a:off x="8669993"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9" name="Trapezoid 148"/>
          <p:cNvSpPr/>
          <p:nvPr/>
        </p:nvSpPr>
        <p:spPr>
          <a:xfrm rot="10800000">
            <a:off x="8679655" y="5900103"/>
            <a:ext cx="724924" cy="691464"/>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50" name="Flowchart: Manual Operation 149"/>
          <p:cNvSpPr/>
          <p:nvPr/>
        </p:nvSpPr>
        <p:spPr>
          <a:xfrm>
            <a:off x="8669993"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Tree>
    <p:extLst>
      <p:ext uri="{BB962C8B-B14F-4D97-AF65-F5344CB8AC3E}">
        <p14:creationId xmlns:p14="http://schemas.microsoft.com/office/powerpoint/2010/main" val="29720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2000"/>
                                        <p:tgtEl>
                                          <p:spTgt spid="21"/>
                                        </p:tgtEl>
                                      </p:cBhvr>
                                    </p:animEffect>
                                    <p:set>
                                      <p:cBhvr>
                                        <p:cTn id="10" dur="1" fill="hold">
                                          <p:stCondLst>
                                            <p:cond delay="1999"/>
                                          </p:stCondLst>
                                        </p:cTn>
                                        <p:tgtEl>
                                          <p:spTgt spid="21"/>
                                        </p:tgtEl>
                                        <p:attrNameLst>
                                          <p:attrName>style.visibility</p:attrName>
                                        </p:attrNameLst>
                                      </p:cBhvr>
                                      <p:to>
                                        <p:strVal val="hidden"/>
                                      </p:to>
                                    </p:set>
                                  </p:childTnLst>
                                </p:cTn>
                              </p:par>
                              <p:par>
                                <p:cTn id="11" presetID="22" presetClass="exit" presetSubtype="1" fill="hold" grpId="0" nodeType="withEffect">
                                  <p:stCondLst>
                                    <p:cond delay="0"/>
                                  </p:stCondLst>
                                  <p:childTnLst>
                                    <p:animEffect transition="out" filter="wipe(up)">
                                      <p:cBhvr>
                                        <p:cTn id="12" dur="1000"/>
                                        <p:tgtEl>
                                          <p:spTgt spid="37"/>
                                        </p:tgtEl>
                                      </p:cBhvr>
                                    </p:animEffect>
                                    <p:set>
                                      <p:cBhvr>
                                        <p:cTn id="13" dur="1" fill="hold">
                                          <p:stCondLst>
                                            <p:cond delay="999"/>
                                          </p:stCondLst>
                                        </p:cTn>
                                        <p:tgtEl>
                                          <p:spTgt spid="37"/>
                                        </p:tgtEl>
                                        <p:attrNameLst>
                                          <p:attrName>style.visibility</p:attrName>
                                        </p:attrNameLst>
                                      </p:cBhvr>
                                      <p:to>
                                        <p:strVal val="hidden"/>
                                      </p:to>
                                    </p:set>
                                  </p:childTnLst>
                                </p:cTn>
                              </p:par>
                              <p:par>
                                <p:cTn id="14" presetID="22" presetClass="exit" presetSubtype="1" fill="hold" grpId="0" nodeType="withEffect">
                                  <p:stCondLst>
                                    <p:cond delay="0"/>
                                  </p:stCondLst>
                                  <p:childTnLst>
                                    <p:animEffect transition="out" filter="wipe(up)">
                                      <p:cBhvr>
                                        <p:cTn id="15" dur="2000"/>
                                        <p:tgtEl>
                                          <p:spTgt spid="53"/>
                                        </p:tgtEl>
                                      </p:cBhvr>
                                    </p:animEffect>
                                    <p:set>
                                      <p:cBhvr>
                                        <p:cTn id="16" dur="1" fill="hold">
                                          <p:stCondLst>
                                            <p:cond delay="1999"/>
                                          </p:stCondLst>
                                        </p:cTn>
                                        <p:tgtEl>
                                          <p:spTgt spid="53"/>
                                        </p:tgtEl>
                                        <p:attrNameLst>
                                          <p:attrName>style.visibility</p:attrName>
                                        </p:attrNameLst>
                                      </p:cBhvr>
                                      <p:to>
                                        <p:strVal val="hidden"/>
                                      </p:to>
                                    </p:set>
                                  </p:childTnLst>
                                </p:cTn>
                              </p:par>
                              <p:par>
                                <p:cTn id="17" presetID="22" presetClass="exit" presetSubtype="1" fill="hold" grpId="0" nodeType="withEffect">
                                  <p:stCondLst>
                                    <p:cond delay="0"/>
                                  </p:stCondLst>
                                  <p:childTnLst>
                                    <p:animEffect transition="out" filter="wipe(up)">
                                      <p:cBhvr>
                                        <p:cTn id="18" dur="500"/>
                                        <p:tgtEl>
                                          <p:spTgt spid="77"/>
                                        </p:tgtEl>
                                      </p:cBhvr>
                                    </p:animEffect>
                                    <p:set>
                                      <p:cBhvr>
                                        <p:cTn id="19" dur="1" fill="hold">
                                          <p:stCondLst>
                                            <p:cond delay="499"/>
                                          </p:stCondLst>
                                        </p:cTn>
                                        <p:tgtEl>
                                          <p:spTgt spid="77"/>
                                        </p:tgtEl>
                                        <p:attrNameLst>
                                          <p:attrName>style.visibility</p:attrName>
                                        </p:attrNameLst>
                                      </p:cBhvr>
                                      <p:to>
                                        <p:strVal val="hidden"/>
                                      </p:to>
                                    </p:set>
                                  </p:childTnLst>
                                </p:cTn>
                              </p:par>
                              <p:par>
                                <p:cTn id="20" presetID="22" presetClass="exit" presetSubtype="1" fill="hold" grpId="0" nodeType="withEffect">
                                  <p:stCondLst>
                                    <p:cond delay="0"/>
                                  </p:stCondLst>
                                  <p:childTnLst>
                                    <p:animEffect transition="out" filter="wipe(up)">
                                      <p:cBhvr>
                                        <p:cTn id="21" dur="500"/>
                                        <p:tgtEl>
                                          <p:spTgt spid="75"/>
                                        </p:tgtEl>
                                      </p:cBhvr>
                                    </p:animEffect>
                                    <p:set>
                                      <p:cBhvr>
                                        <p:cTn id="22" dur="1" fill="hold">
                                          <p:stCondLst>
                                            <p:cond delay="499"/>
                                          </p:stCondLst>
                                        </p:cTn>
                                        <p:tgtEl>
                                          <p:spTgt spid="75"/>
                                        </p:tgtEl>
                                        <p:attrNameLst>
                                          <p:attrName>style.visibility</p:attrName>
                                        </p:attrNameLst>
                                      </p:cBhvr>
                                      <p:to>
                                        <p:strVal val="hidden"/>
                                      </p:to>
                                    </p:set>
                                  </p:childTnLst>
                                </p:cTn>
                              </p:par>
                              <p:par>
                                <p:cTn id="23" presetID="22" presetClass="exit" presetSubtype="1" fill="hold" grpId="0" nodeType="withEffect">
                                  <p:stCondLst>
                                    <p:cond delay="0"/>
                                  </p:stCondLst>
                                  <p:childTnLst>
                                    <p:animEffect transition="out" filter="wipe(up)">
                                      <p:cBhvr>
                                        <p:cTn id="24" dur="1000"/>
                                        <p:tgtEl>
                                          <p:spTgt spid="73"/>
                                        </p:tgtEl>
                                      </p:cBhvr>
                                    </p:animEffect>
                                    <p:set>
                                      <p:cBhvr>
                                        <p:cTn id="25" dur="1" fill="hold">
                                          <p:stCondLst>
                                            <p:cond delay="999"/>
                                          </p:stCondLst>
                                        </p:cTn>
                                        <p:tgtEl>
                                          <p:spTgt spid="73"/>
                                        </p:tgtEl>
                                        <p:attrNameLst>
                                          <p:attrName>style.visibility</p:attrName>
                                        </p:attrNameLst>
                                      </p:cBhvr>
                                      <p:to>
                                        <p:strVal val="hidden"/>
                                      </p:to>
                                    </p:set>
                                  </p:childTnLst>
                                </p:cTn>
                              </p:par>
                              <p:par>
                                <p:cTn id="26" presetID="22" presetClass="exit" presetSubtype="1" fill="hold" grpId="0" nodeType="withEffect">
                                  <p:stCondLst>
                                    <p:cond delay="0"/>
                                  </p:stCondLst>
                                  <p:childTnLst>
                                    <p:animEffect transition="out" filter="wipe(up)">
                                      <p:cBhvr>
                                        <p:cTn id="27" dur="2000"/>
                                        <p:tgtEl>
                                          <p:spTgt spid="71"/>
                                        </p:tgtEl>
                                      </p:cBhvr>
                                    </p:animEffect>
                                    <p:set>
                                      <p:cBhvr>
                                        <p:cTn id="28" dur="1" fill="hold">
                                          <p:stCondLst>
                                            <p:cond delay="1999"/>
                                          </p:stCondLst>
                                        </p:cTn>
                                        <p:tgtEl>
                                          <p:spTgt spid="71"/>
                                        </p:tgtEl>
                                        <p:attrNameLst>
                                          <p:attrName>style.visibility</p:attrName>
                                        </p:attrNameLst>
                                      </p:cBhvr>
                                      <p:to>
                                        <p:strVal val="hidden"/>
                                      </p:to>
                                    </p:set>
                                  </p:childTnLst>
                                </p:cTn>
                              </p:par>
                              <p:par>
                                <p:cTn id="29" presetID="22" presetClass="exit" presetSubtype="1" fill="hold" grpId="0" nodeType="withEffect">
                                  <p:stCondLst>
                                    <p:cond delay="0"/>
                                  </p:stCondLst>
                                  <p:childTnLst>
                                    <p:animEffect transition="out" filter="wipe(up)">
                                      <p:cBhvr>
                                        <p:cTn id="30" dur="2000"/>
                                        <p:tgtEl>
                                          <p:spTgt spid="80"/>
                                        </p:tgtEl>
                                      </p:cBhvr>
                                    </p:animEffect>
                                    <p:set>
                                      <p:cBhvr>
                                        <p:cTn id="31" dur="1" fill="hold">
                                          <p:stCondLst>
                                            <p:cond delay="1999"/>
                                          </p:stCondLst>
                                        </p:cTn>
                                        <p:tgtEl>
                                          <p:spTgt spid="80"/>
                                        </p:tgtEl>
                                        <p:attrNameLst>
                                          <p:attrName>style.visibility</p:attrName>
                                        </p:attrNameLst>
                                      </p:cBhvr>
                                      <p:to>
                                        <p:strVal val="hidden"/>
                                      </p:to>
                                    </p:set>
                                  </p:childTnLst>
                                </p:cTn>
                              </p:par>
                              <p:par>
                                <p:cTn id="32" presetID="22" presetClass="exit" presetSubtype="1" fill="hold" grpId="0" nodeType="withEffect">
                                  <p:stCondLst>
                                    <p:cond delay="0"/>
                                  </p:stCondLst>
                                  <p:childTnLst>
                                    <p:animEffect transition="out" filter="wipe(up)">
                                      <p:cBhvr>
                                        <p:cTn id="33" dur="500"/>
                                        <p:tgtEl>
                                          <p:spTgt spid="82"/>
                                        </p:tgtEl>
                                      </p:cBhvr>
                                    </p:animEffect>
                                    <p:set>
                                      <p:cBhvr>
                                        <p:cTn id="34" dur="1" fill="hold">
                                          <p:stCondLst>
                                            <p:cond delay="499"/>
                                          </p:stCondLst>
                                        </p:cTn>
                                        <p:tgtEl>
                                          <p:spTgt spid="82"/>
                                        </p:tgtEl>
                                        <p:attrNameLst>
                                          <p:attrName>style.visibility</p:attrName>
                                        </p:attrNameLst>
                                      </p:cBhvr>
                                      <p:to>
                                        <p:strVal val="hidden"/>
                                      </p:to>
                                    </p:set>
                                  </p:childTnLst>
                                </p:cTn>
                              </p:par>
                              <p:par>
                                <p:cTn id="35" presetID="22" presetClass="exit" presetSubtype="1" fill="hold" grpId="0" nodeType="withEffect">
                                  <p:stCondLst>
                                    <p:cond delay="0"/>
                                  </p:stCondLst>
                                  <p:childTnLst>
                                    <p:animEffect transition="out" filter="wipe(up)">
                                      <p:cBhvr>
                                        <p:cTn id="36" dur="2000"/>
                                        <p:tgtEl>
                                          <p:spTgt spid="84"/>
                                        </p:tgtEl>
                                      </p:cBhvr>
                                    </p:animEffect>
                                    <p:set>
                                      <p:cBhvr>
                                        <p:cTn id="37" dur="1" fill="hold">
                                          <p:stCondLst>
                                            <p:cond delay="1999"/>
                                          </p:stCondLst>
                                        </p:cTn>
                                        <p:tgtEl>
                                          <p:spTgt spid="84"/>
                                        </p:tgtEl>
                                        <p:attrNameLst>
                                          <p:attrName>style.visibility</p:attrName>
                                        </p:attrNameLst>
                                      </p:cBhvr>
                                      <p:to>
                                        <p:strVal val="hidden"/>
                                      </p:to>
                                    </p:set>
                                  </p:childTnLst>
                                </p:cTn>
                              </p:par>
                              <p:par>
                                <p:cTn id="38" presetID="22" presetClass="exit" presetSubtype="1" fill="hold" grpId="0" nodeType="withEffect">
                                  <p:stCondLst>
                                    <p:cond delay="0"/>
                                  </p:stCondLst>
                                  <p:childTnLst>
                                    <p:animEffect transition="out" filter="wipe(up)">
                                      <p:cBhvr>
                                        <p:cTn id="39" dur="2000"/>
                                        <p:tgtEl>
                                          <p:spTgt spid="86"/>
                                        </p:tgtEl>
                                      </p:cBhvr>
                                    </p:animEffect>
                                    <p:set>
                                      <p:cBhvr>
                                        <p:cTn id="40" dur="1" fill="hold">
                                          <p:stCondLst>
                                            <p:cond delay="1999"/>
                                          </p:stCondLst>
                                        </p:cTn>
                                        <p:tgtEl>
                                          <p:spTgt spid="86"/>
                                        </p:tgtEl>
                                        <p:attrNameLst>
                                          <p:attrName>style.visibility</p:attrName>
                                        </p:attrNameLst>
                                      </p:cBhvr>
                                      <p:to>
                                        <p:strVal val="hidden"/>
                                      </p:to>
                                    </p:set>
                                  </p:childTnLst>
                                </p:cTn>
                              </p:par>
                              <p:par>
                                <p:cTn id="41" presetID="22" presetClass="exit" presetSubtype="1" fill="hold" grpId="0" nodeType="withEffect">
                                  <p:stCondLst>
                                    <p:cond delay="0"/>
                                  </p:stCondLst>
                                  <p:childTnLst>
                                    <p:animEffect transition="out" filter="wipe(up)">
                                      <p:cBhvr>
                                        <p:cTn id="42" dur="2000"/>
                                        <p:tgtEl>
                                          <p:spTgt spid="95"/>
                                        </p:tgtEl>
                                      </p:cBhvr>
                                    </p:animEffect>
                                    <p:set>
                                      <p:cBhvr>
                                        <p:cTn id="43" dur="1" fill="hold">
                                          <p:stCondLst>
                                            <p:cond delay="1999"/>
                                          </p:stCondLst>
                                        </p:cTn>
                                        <p:tgtEl>
                                          <p:spTgt spid="95"/>
                                        </p:tgtEl>
                                        <p:attrNameLst>
                                          <p:attrName>style.visibility</p:attrName>
                                        </p:attrNameLst>
                                      </p:cBhvr>
                                      <p:to>
                                        <p:strVal val="hidden"/>
                                      </p:to>
                                    </p:set>
                                  </p:childTnLst>
                                </p:cTn>
                              </p:par>
                              <p:par>
                                <p:cTn id="44" presetID="22" presetClass="exit" presetSubtype="1" fill="hold" grpId="0" nodeType="withEffect">
                                  <p:stCondLst>
                                    <p:cond delay="0"/>
                                  </p:stCondLst>
                                  <p:childTnLst>
                                    <p:animEffect transition="out" filter="wipe(up)">
                                      <p:cBhvr>
                                        <p:cTn id="45" dur="1000"/>
                                        <p:tgtEl>
                                          <p:spTgt spid="93"/>
                                        </p:tgtEl>
                                      </p:cBhvr>
                                    </p:animEffect>
                                    <p:set>
                                      <p:cBhvr>
                                        <p:cTn id="46" dur="1" fill="hold">
                                          <p:stCondLst>
                                            <p:cond delay="999"/>
                                          </p:stCondLst>
                                        </p:cTn>
                                        <p:tgtEl>
                                          <p:spTgt spid="93"/>
                                        </p:tgtEl>
                                        <p:attrNameLst>
                                          <p:attrName>style.visibility</p:attrName>
                                        </p:attrNameLst>
                                      </p:cBhvr>
                                      <p:to>
                                        <p:strVal val="hidden"/>
                                      </p:to>
                                    </p:set>
                                  </p:childTnLst>
                                </p:cTn>
                              </p:par>
                              <p:par>
                                <p:cTn id="47" presetID="22" presetClass="exit" presetSubtype="1" fill="hold" grpId="0" nodeType="withEffect">
                                  <p:stCondLst>
                                    <p:cond delay="0"/>
                                  </p:stCondLst>
                                  <p:childTnLst>
                                    <p:animEffect transition="out" filter="wipe(up)">
                                      <p:cBhvr>
                                        <p:cTn id="48" dur="2000"/>
                                        <p:tgtEl>
                                          <p:spTgt spid="91"/>
                                        </p:tgtEl>
                                      </p:cBhvr>
                                    </p:animEffect>
                                    <p:set>
                                      <p:cBhvr>
                                        <p:cTn id="49" dur="1" fill="hold">
                                          <p:stCondLst>
                                            <p:cond delay="1999"/>
                                          </p:stCondLst>
                                        </p:cTn>
                                        <p:tgtEl>
                                          <p:spTgt spid="91"/>
                                        </p:tgtEl>
                                        <p:attrNameLst>
                                          <p:attrName>style.visibility</p:attrName>
                                        </p:attrNameLst>
                                      </p:cBhvr>
                                      <p:to>
                                        <p:strVal val="hidden"/>
                                      </p:to>
                                    </p:set>
                                  </p:childTnLst>
                                </p:cTn>
                              </p:par>
                              <p:par>
                                <p:cTn id="50" presetID="22" presetClass="exit" presetSubtype="1" fill="hold" grpId="0" nodeType="withEffect">
                                  <p:stCondLst>
                                    <p:cond delay="0"/>
                                  </p:stCondLst>
                                  <p:childTnLst>
                                    <p:animEffect transition="out" filter="wipe(up)">
                                      <p:cBhvr>
                                        <p:cTn id="51" dur="1000"/>
                                        <p:tgtEl>
                                          <p:spTgt spid="89"/>
                                        </p:tgtEl>
                                      </p:cBhvr>
                                    </p:animEffect>
                                    <p:set>
                                      <p:cBhvr>
                                        <p:cTn id="52" dur="1" fill="hold">
                                          <p:stCondLst>
                                            <p:cond delay="999"/>
                                          </p:stCondLst>
                                        </p:cTn>
                                        <p:tgtEl>
                                          <p:spTgt spid="89"/>
                                        </p:tgtEl>
                                        <p:attrNameLst>
                                          <p:attrName>style.visibility</p:attrName>
                                        </p:attrNameLst>
                                      </p:cBhvr>
                                      <p:to>
                                        <p:strVal val="hidden"/>
                                      </p:to>
                                    </p:set>
                                  </p:childTnLst>
                                </p:cTn>
                              </p:par>
                              <p:par>
                                <p:cTn id="53" presetID="22" presetClass="exit" presetSubtype="1" fill="hold" grpId="0" nodeType="withEffect">
                                  <p:stCondLst>
                                    <p:cond delay="0"/>
                                  </p:stCondLst>
                                  <p:childTnLst>
                                    <p:animEffect transition="out" filter="wipe(up)">
                                      <p:cBhvr>
                                        <p:cTn id="54" dur="2000"/>
                                        <p:tgtEl>
                                          <p:spTgt spid="134"/>
                                        </p:tgtEl>
                                      </p:cBhvr>
                                    </p:animEffect>
                                    <p:set>
                                      <p:cBhvr>
                                        <p:cTn id="55" dur="1" fill="hold">
                                          <p:stCondLst>
                                            <p:cond delay="1999"/>
                                          </p:stCondLst>
                                        </p:cTn>
                                        <p:tgtEl>
                                          <p:spTgt spid="134"/>
                                        </p:tgtEl>
                                        <p:attrNameLst>
                                          <p:attrName>style.visibility</p:attrName>
                                        </p:attrNameLst>
                                      </p:cBhvr>
                                      <p:to>
                                        <p:strVal val="hidden"/>
                                      </p:to>
                                    </p:set>
                                  </p:childTnLst>
                                </p:cTn>
                              </p:par>
                              <p:par>
                                <p:cTn id="56" presetID="22" presetClass="exit" presetSubtype="1" fill="hold" grpId="0" nodeType="withEffect">
                                  <p:stCondLst>
                                    <p:cond delay="0"/>
                                  </p:stCondLst>
                                  <p:childTnLst>
                                    <p:animEffect transition="out" filter="wipe(up)">
                                      <p:cBhvr>
                                        <p:cTn id="57" dur="1000"/>
                                        <p:tgtEl>
                                          <p:spTgt spid="136"/>
                                        </p:tgtEl>
                                      </p:cBhvr>
                                    </p:animEffect>
                                    <p:set>
                                      <p:cBhvr>
                                        <p:cTn id="58" dur="1" fill="hold">
                                          <p:stCondLst>
                                            <p:cond delay="999"/>
                                          </p:stCondLst>
                                        </p:cTn>
                                        <p:tgtEl>
                                          <p:spTgt spid="136"/>
                                        </p:tgtEl>
                                        <p:attrNameLst>
                                          <p:attrName>style.visibility</p:attrName>
                                        </p:attrNameLst>
                                      </p:cBhvr>
                                      <p:to>
                                        <p:strVal val="hidden"/>
                                      </p:to>
                                    </p:set>
                                  </p:childTnLst>
                                </p:cTn>
                              </p:par>
                              <p:par>
                                <p:cTn id="59" presetID="22" presetClass="exit" presetSubtype="1" fill="hold" grpId="0" nodeType="withEffect">
                                  <p:stCondLst>
                                    <p:cond delay="0"/>
                                  </p:stCondLst>
                                  <p:childTnLst>
                                    <p:animEffect transition="out" filter="wipe(up)">
                                      <p:cBhvr>
                                        <p:cTn id="60" dur="500"/>
                                        <p:tgtEl>
                                          <p:spTgt spid="138"/>
                                        </p:tgtEl>
                                      </p:cBhvr>
                                    </p:animEffect>
                                    <p:set>
                                      <p:cBhvr>
                                        <p:cTn id="61" dur="1" fill="hold">
                                          <p:stCondLst>
                                            <p:cond delay="499"/>
                                          </p:stCondLst>
                                        </p:cTn>
                                        <p:tgtEl>
                                          <p:spTgt spid="138"/>
                                        </p:tgtEl>
                                        <p:attrNameLst>
                                          <p:attrName>style.visibility</p:attrName>
                                        </p:attrNameLst>
                                      </p:cBhvr>
                                      <p:to>
                                        <p:strVal val="hidden"/>
                                      </p:to>
                                    </p:set>
                                  </p:childTnLst>
                                </p:cTn>
                              </p:par>
                              <p:par>
                                <p:cTn id="62" presetID="22" presetClass="exit" presetSubtype="1" fill="hold" grpId="0" nodeType="withEffect">
                                  <p:stCondLst>
                                    <p:cond delay="0"/>
                                  </p:stCondLst>
                                  <p:childTnLst>
                                    <p:animEffect transition="out" filter="wipe(up)">
                                      <p:cBhvr>
                                        <p:cTn id="63" dur="1000"/>
                                        <p:tgtEl>
                                          <p:spTgt spid="140"/>
                                        </p:tgtEl>
                                      </p:cBhvr>
                                    </p:animEffect>
                                    <p:set>
                                      <p:cBhvr>
                                        <p:cTn id="64" dur="1" fill="hold">
                                          <p:stCondLst>
                                            <p:cond delay="999"/>
                                          </p:stCondLst>
                                        </p:cTn>
                                        <p:tgtEl>
                                          <p:spTgt spid="140"/>
                                        </p:tgtEl>
                                        <p:attrNameLst>
                                          <p:attrName>style.visibility</p:attrName>
                                        </p:attrNameLst>
                                      </p:cBhvr>
                                      <p:to>
                                        <p:strVal val="hidden"/>
                                      </p:to>
                                    </p:set>
                                  </p:childTnLst>
                                </p:cTn>
                              </p:par>
                              <p:par>
                                <p:cTn id="65" presetID="22" presetClass="exit" presetSubtype="1" fill="hold" grpId="0" nodeType="withEffect">
                                  <p:stCondLst>
                                    <p:cond delay="0"/>
                                  </p:stCondLst>
                                  <p:childTnLst>
                                    <p:animEffect transition="out" filter="wipe(up)">
                                      <p:cBhvr>
                                        <p:cTn id="66" dur="2000"/>
                                        <p:tgtEl>
                                          <p:spTgt spid="149"/>
                                        </p:tgtEl>
                                      </p:cBhvr>
                                    </p:animEffect>
                                    <p:set>
                                      <p:cBhvr>
                                        <p:cTn id="67" dur="1" fill="hold">
                                          <p:stCondLst>
                                            <p:cond delay="1999"/>
                                          </p:stCondLst>
                                        </p:cTn>
                                        <p:tgtEl>
                                          <p:spTgt spid="149"/>
                                        </p:tgtEl>
                                        <p:attrNameLst>
                                          <p:attrName>style.visibility</p:attrName>
                                        </p:attrNameLst>
                                      </p:cBhvr>
                                      <p:to>
                                        <p:strVal val="hidden"/>
                                      </p:to>
                                    </p:set>
                                  </p:childTnLst>
                                </p:cTn>
                              </p:par>
                              <p:par>
                                <p:cTn id="68" presetID="22" presetClass="exit" presetSubtype="1" fill="hold" grpId="0" nodeType="withEffect">
                                  <p:stCondLst>
                                    <p:cond delay="0"/>
                                  </p:stCondLst>
                                  <p:childTnLst>
                                    <p:animEffect transition="out" filter="wipe(up)">
                                      <p:cBhvr>
                                        <p:cTn id="69" dur="2000"/>
                                        <p:tgtEl>
                                          <p:spTgt spid="147"/>
                                        </p:tgtEl>
                                      </p:cBhvr>
                                    </p:animEffect>
                                    <p:set>
                                      <p:cBhvr>
                                        <p:cTn id="70" dur="1" fill="hold">
                                          <p:stCondLst>
                                            <p:cond delay="1999"/>
                                          </p:stCondLst>
                                        </p:cTn>
                                        <p:tgtEl>
                                          <p:spTgt spid="147"/>
                                        </p:tgtEl>
                                        <p:attrNameLst>
                                          <p:attrName>style.visibility</p:attrName>
                                        </p:attrNameLst>
                                      </p:cBhvr>
                                      <p:to>
                                        <p:strVal val="hidden"/>
                                      </p:to>
                                    </p:set>
                                  </p:childTnLst>
                                </p:cTn>
                              </p:par>
                              <p:par>
                                <p:cTn id="71" presetID="22" presetClass="exit" presetSubtype="1" fill="hold" grpId="0" nodeType="withEffect">
                                  <p:stCondLst>
                                    <p:cond delay="0"/>
                                  </p:stCondLst>
                                  <p:childTnLst>
                                    <p:animEffect transition="out" filter="wipe(up)">
                                      <p:cBhvr>
                                        <p:cTn id="72" dur="500"/>
                                        <p:tgtEl>
                                          <p:spTgt spid="145"/>
                                        </p:tgtEl>
                                      </p:cBhvr>
                                    </p:animEffect>
                                    <p:set>
                                      <p:cBhvr>
                                        <p:cTn id="73" dur="1" fill="hold">
                                          <p:stCondLst>
                                            <p:cond delay="499"/>
                                          </p:stCondLst>
                                        </p:cTn>
                                        <p:tgtEl>
                                          <p:spTgt spid="145"/>
                                        </p:tgtEl>
                                        <p:attrNameLst>
                                          <p:attrName>style.visibility</p:attrName>
                                        </p:attrNameLst>
                                      </p:cBhvr>
                                      <p:to>
                                        <p:strVal val="hidden"/>
                                      </p:to>
                                    </p:set>
                                  </p:childTnLst>
                                </p:cTn>
                              </p:par>
                              <p:par>
                                <p:cTn id="74" presetID="22" presetClass="exit" presetSubtype="1" fill="hold" grpId="0" nodeType="withEffect">
                                  <p:stCondLst>
                                    <p:cond delay="0"/>
                                  </p:stCondLst>
                                  <p:childTnLst>
                                    <p:animEffect transition="out" filter="wipe(up)">
                                      <p:cBhvr>
                                        <p:cTn id="75" dur="500"/>
                                        <p:tgtEl>
                                          <p:spTgt spid="143"/>
                                        </p:tgtEl>
                                      </p:cBhvr>
                                    </p:animEffect>
                                    <p:set>
                                      <p:cBhvr>
                                        <p:cTn id="76" dur="1" fill="hold">
                                          <p:stCondLst>
                                            <p:cond delay="499"/>
                                          </p:stCondLst>
                                        </p:cTn>
                                        <p:tgtEl>
                                          <p:spTgt spid="1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37" grpId="0" animBg="1"/>
      <p:bldP spid="53" grpId="0" animBg="1"/>
      <p:bldP spid="71" grpId="0" animBg="1"/>
      <p:bldP spid="73" grpId="0" animBg="1"/>
      <p:bldP spid="75" grpId="0" animBg="1"/>
      <p:bldP spid="77" grpId="0" animBg="1"/>
      <p:bldP spid="80" grpId="0" animBg="1"/>
      <p:bldP spid="82" grpId="0" animBg="1"/>
      <p:bldP spid="84" grpId="0" animBg="1"/>
      <p:bldP spid="86" grpId="0" animBg="1"/>
      <p:bldP spid="89" grpId="0" animBg="1"/>
      <p:bldP spid="91" grpId="0" animBg="1"/>
      <p:bldP spid="93" grpId="0" animBg="1"/>
      <p:bldP spid="95" grpId="0" animBg="1"/>
      <p:bldP spid="134" grpId="0" animBg="1"/>
      <p:bldP spid="136" grpId="0" animBg="1"/>
      <p:bldP spid="138" grpId="0" animBg="1"/>
      <p:bldP spid="140" grpId="0" animBg="1"/>
      <p:bldP spid="143" grpId="0" animBg="1"/>
      <p:bldP spid="145" grpId="0" animBg="1"/>
      <p:bldP spid="147" grpId="0" animBg="1"/>
      <p:bldP spid="1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048999" cy="2894012"/>
          </a:xfrm>
        </p:spPr>
        <p:txBody>
          <a:bodyPr/>
          <a:lstStyle/>
          <a:p>
            <a:pPr marL="0" indent="0">
              <a:buNone/>
            </a:pPr>
            <a:r>
              <a:rPr lang="en-US" dirty="0"/>
              <a:t>DBCC PDW_SHOWSPACEUSED</a:t>
            </a:r>
          </a:p>
          <a:p>
            <a:pPr marL="241300" lvl="1" indent="0">
              <a:buNone/>
            </a:pPr>
            <a:r>
              <a:rPr lang="en-US" dirty="0"/>
              <a:t>Not a programmatic interface</a:t>
            </a:r>
          </a:p>
          <a:p>
            <a:pPr marL="0" indent="0">
              <a:buNone/>
            </a:pPr>
            <a:r>
              <a:rPr lang="en-US" dirty="0"/>
              <a:t>DMV gives more detail and control</a:t>
            </a:r>
          </a:p>
          <a:p>
            <a:pPr marL="342900" lvl="1" indent="0">
              <a:buNone/>
            </a:pPr>
            <a:r>
              <a:rPr lang="en-US" dirty="0" err="1"/>
              <a:t>sys.dm_pdw_nodes_db_partition_stats</a:t>
            </a:r>
            <a:endParaRPr lang="en-US" dirty="0"/>
          </a:p>
          <a:p>
            <a:pPr marL="342900" lvl="1" indent="0">
              <a:buNone/>
            </a:pPr>
            <a:r>
              <a:rPr lang="en-US" dirty="0"/>
              <a:t>Refer to the view </a:t>
            </a:r>
            <a:r>
              <a:rPr lang="en-US" dirty="0" err="1"/>
              <a:t>dbo.vTableSizes</a:t>
            </a:r>
            <a:r>
              <a:rPr lang="en-US" dirty="0"/>
              <a:t> provided in docs (</a:t>
            </a:r>
            <a:r>
              <a:rPr lang="en-US" dirty="0">
                <a:hlinkClick r:id="rId2"/>
              </a:rPr>
              <a:t>Table Size Queries</a:t>
            </a:r>
            <a:r>
              <a:rPr lang="en-US" dirty="0"/>
              <a:t>)</a:t>
            </a:r>
          </a:p>
          <a:p>
            <a:pPr marL="342900" lvl="1" indent="0">
              <a:buNone/>
            </a:pPr>
            <a:endParaRPr lang="en-US" dirty="0"/>
          </a:p>
          <a:p>
            <a:endParaRPr lang="en-US" dirty="0"/>
          </a:p>
        </p:txBody>
      </p:sp>
      <p:sp>
        <p:nvSpPr>
          <p:cNvPr id="3" name="Title 2"/>
          <p:cNvSpPr>
            <a:spLocks noGrp="1"/>
          </p:cNvSpPr>
          <p:nvPr>
            <p:ph type="title"/>
          </p:nvPr>
        </p:nvSpPr>
        <p:spPr/>
        <p:txBody>
          <a:bodyPr/>
          <a:lstStyle/>
          <a:p>
            <a:r>
              <a:rPr lang="en-US" dirty="0"/>
              <a:t>Finding Skew</a:t>
            </a:r>
          </a:p>
        </p:txBody>
      </p:sp>
      <p:sp>
        <p:nvSpPr>
          <p:cNvPr id="5" name="TextBox 4"/>
          <p:cNvSpPr txBox="1"/>
          <p:nvPr/>
        </p:nvSpPr>
        <p:spPr>
          <a:xfrm>
            <a:off x="303742" y="4564062"/>
            <a:ext cx="10414001" cy="2026087"/>
          </a:xfrm>
          <a:prstGeom prst="rect">
            <a:avLst/>
          </a:prstGeom>
          <a:solidFill>
            <a:schemeClr val="bg2">
              <a:lumMod val="75000"/>
            </a:schemeClr>
          </a:solidFill>
        </p:spPr>
        <p:txBody>
          <a:bodyPr wrap="square" lIns="182880" tIns="146304" rIns="182880" bIns="146304" rtlCol="0">
            <a:spAutoFit/>
          </a:bodyPr>
          <a:lstStyle/>
          <a:p>
            <a:pPr marL="571500" lvl="2" indent="0">
              <a:buNone/>
            </a:pPr>
            <a:r>
              <a:rPr lang="en-US" dirty="0">
                <a:latin typeface="Consolas" panose="020B0609020204030204" pitchFamily="49" charset="0"/>
              </a:rPr>
              <a:t>select </a:t>
            </a:r>
            <a:r>
              <a:rPr lang="en-US" dirty="0" err="1">
                <a:latin typeface="Consolas" panose="020B0609020204030204" pitchFamily="49" charset="0"/>
              </a:rPr>
              <a:t>distribution_id,SUM</a:t>
            </a:r>
            <a:r>
              <a:rPr lang="en-US" dirty="0">
                <a:latin typeface="Consolas" panose="020B0609020204030204" pitchFamily="49" charset="0"/>
              </a:rPr>
              <a:t>(</a:t>
            </a:r>
            <a:r>
              <a:rPr lang="en-US" dirty="0" err="1">
                <a:latin typeface="Consolas" panose="020B0609020204030204" pitchFamily="49" charset="0"/>
              </a:rPr>
              <a:t>row_count</a:t>
            </a:r>
            <a:r>
              <a:rPr lang="en-US" dirty="0">
                <a:latin typeface="Consolas" panose="020B0609020204030204" pitchFamily="49" charset="0"/>
              </a:rPr>
              <a:t>) as </a:t>
            </a:r>
            <a:r>
              <a:rPr lang="en-US" dirty="0" err="1">
                <a:latin typeface="Consolas" panose="020B0609020204030204" pitchFamily="49" charset="0"/>
              </a:rPr>
              <a:t>total_distribution_row_count</a:t>
            </a:r>
            <a:endParaRPr lang="en-US" dirty="0">
              <a:latin typeface="Consolas" panose="020B0609020204030204" pitchFamily="49" charset="0"/>
            </a:endParaRPr>
          </a:p>
          <a:p>
            <a:pPr marL="571500" lvl="2" indent="0">
              <a:buNone/>
            </a:pPr>
            <a:r>
              <a:rPr lang="en-US" dirty="0">
                <a:latin typeface="Consolas" panose="020B0609020204030204" pitchFamily="49" charset="0"/>
              </a:rPr>
              <a:t>from </a:t>
            </a:r>
            <a:r>
              <a:rPr lang="en-US" dirty="0" err="1">
                <a:latin typeface="Consolas" panose="020B0609020204030204" pitchFamily="49" charset="0"/>
              </a:rPr>
              <a:t>dbo.vTableSizes</a:t>
            </a:r>
            <a:endParaRPr lang="en-US" dirty="0">
              <a:latin typeface="Consolas" panose="020B0609020204030204" pitchFamily="49" charset="0"/>
            </a:endParaRPr>
          </a:p>
          <a:p>
            <a:pPr marL="571500" lvl="2" indent="0">
              <a:buNone/>
            </a:pPr>
            <a:r>
              <a:rPr lang="en-US" dirty="0">
                <a:latin typeface="Consolas" panose="020B0609020204030204" pitchFamily="49" charset="0"/>
              </a:rPr>
              <a:t>where </a:t>
            </a:r>
            <a:r>
              <a:rPr lang="en-US" dirty="0" err="1">
                <a:latin typeface="Consolas" panose="020B0609020204030204" pitchFamily="49" charset="0"/>
              </a:rPr>
              <a:t>schema_name</a:t>
            </a:r>
            <a:r>
              <a:rPr lang="en-US" dirty="0">
                <a:latin typeface="Consolas" panose="020B0609020204030204" pitchFamily="49" charset="0"/>
              </a:rPr>
              <a:t> = ‘Fact’ and </a:t>
            </a:r>
            <a:r>
              <a:rPr lang="en-US" dirty="0" err="1">
                <a:latin typeface="Consolas" panose="020B0609020204030204" pitchFamily="49" charset="0"/>
              </a:rPr>
              <a:t>table_name</a:t>
            </a:r>
            <a:r>
              <a:rPr lang="en-US" dirty="0">
                <a:latin typeface="Consolas" panose="020B0609020204030204" pitchFamily="49" charset="0"/>
              </a:rPr>
              <a:t> = ‘Flights’</a:t>
            </a:r>
          </a:p>
          <a:p>
            <a:pPr marL="571500" lvl="2" indent="0">
              <a:buNone/>
            </a:pPr>
            <a:r>
              <a:rPr lang="en-US" dirty="0">
                <a:latin typeface="Consolas" panose="020B0609020204030204" pitchFamily="49" charset="0"/>
              </a:rPr>
              <a:t>group by </a:t>
            </a:r>
            <a:r>
              <a:rPr lang="en-US" dirty="0" err="1">
                <a:latin typeface="Consolas" panose="020B0609020204030204" pitchFamily="49" charset="0"/>
              </a:rPr>
              <a:t>distribution_id</a:t>
            </a:r>
            <a:endParaRPr lang="en-US" dirty="0">
              <a:latin typeface="Consolas" panose="020B0609020204030204" pitchFamily="49" charset="0"/>
            </a:endParaRPr>
          </a:p>
          <a:p>
            <a:pPr marL="571500" lvl="2" indent="0">
              <a:buNone/>
            </a:pPr>
            <a:r>
              <a:rPr lang="en-US" dirty="0">
                <a:latin typeface="Consolas" panose="020B0609020204030204" pitchFamily="49" charset="0"/>
              </a:rPr>
              <a:t>order by </a:t>
            </a:r>
            <a:r>
              <a:rPr lang="en-US" dirty="0" err="1">
                <a:latin typeface="Consolas" panose="020B0609020204030204" pitchFamily="49" charset="0"/>
              </a:rPr>
              <a:t>total_distribution_row_count</a:t>
            </a:r>
            <a:r>
              <a:rPr lang="en-US" dirty="0">
                <a:latin typeface="Consolas" panose="020B0609020204030204" pitchFamily="49" charset="0"/>
              </a:rPr>
              <a:t>;</a:t>
            </a:r>
          </a:p>
          <a:p>
            <a:pPr lvl="1"/>
            <a:endParaRPr lang="en-US" dirty="0"/>
          </a:p>
        </p:txBody>
      </p:sp>
    </p:spTree>
    <p:extLst>
      <p:ext uri="{BB962C8B-B14F-4D97-AF65-F5344CB8AC3E}">
        <p14:creationId xmlns:p14="http://schemas.microsoft.com/office/powerpoint/2010/main" val="35189928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Demo: Checking for Skew</a:t>
            </a:r>
          </a:p>
        </p:txBody>
      </p:sp>
    </p:spTree>
    <p:extLst>
      <p:ext uri="{BB962C8B-B14F-4D97-AF65-F5344CB8AC3E}">
        <p14:creationId xmlns:p14="http://schemas.microsoft.com/office/powerpoint/2010/main" val="24842279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Concurrency</a:t>
            </a:r>
          </a:p>
        </p:txBody>
      </p:sp>
    </p:spTree>
    <p:extLst>
      <p:ext uri="{BB962C8B-B14F-4D97-AF65-F5344CB8AC3E}">
        <p14:creationId xmlns:p14="http://schemas.microsoft.com/office/powerpoint/2010/main" val="33624644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24CE5-2E6E-4F61-8F0F-C51CA5D4F594}"/>
              </a:ext>
            </a:extLst>
          </p:cNvPr>
          <p:cNvSpPr>
            <a:spLocks noGrp="1"/>
          </p:cNvSpPr>
          <p:nvPr>
            <p:ph type="title"/>
          </p:nvPr>
        </p:nvSpPr>
        <p:spPr/>
        <p:txBody>
          <a:bodyPr/>
          <a:lstStyle/>
          <a:p>
            <a:r>
              <a:rPr lang="en-US" dirty="0"/>
              <a:t>Importance of concurrency</a:t>
            </a:r>
          </a:p>
        </p:txBody>
      </p:sp>
      <p:sp>
        <p:nvSpPr>
          <p:cNvPr id="5" name="Content Placeholder 4">
            <a:extLst>
              <a:ext uri="{FF2B5EF4-FFF2-40B4-BE49-F238E27FC236}">
                <a16:creationId xmlns:a16="http://schemas.microsoft.com/office/drawing/2014/main" id="{75C2FDBD-508B-4A62-B4C1-2C08D9F7E8FE}"/>
              </a:ext>
            </a:extLst>
          </p:cNvPr>
          <p:cNvSpPr>
            <a:spLocks noGrp="1"/>
          </p:cNvSpPr>
          <p:nvPr>
            <p:ph idx="1"/>
          </p:nvPr>
        </p:nvSpPr>
        <p:spPr>
          <a:xfrm>
            <a:off x="280989" y="1236995"/>
            <a:ext cx="12123841" cy="3264597"/>
          </a:xfrm>
        </p:spPr>
        <p:txBody>
          <a:bodyPr/>
          <a:lstStyle/>
          <a:p>
            <a:pPr marL="0" indent="0">
              <a:buNone/>
            </a:pPr>
            <a:r>
              <a:rPr lang="en-US" dirty="0"/>
              <a:t>Parallel queries = more throughput (even on large, scale-out DWs)</a:t>
            </a:r>
          </a:p>
          <a:p>
            <a:pPr marL="0" indent="0">
              <a:buNone/>
            </a:pPr>
            <a:r>
              <a:rPr lang="en-US" dirty="0"/>
              <a:t>Mixed workloads (transform, load, export, query)</a:t>
            </a:r>
          </a:p>
          <a:p>
            <a:pPr marL="0" indent="0">
              <a:buNone/>
            </a:pPr>
            <a:r>
              <a:rPr lang="en-US" dirty="0"/>
              <a:t>A single query is not guaranteed to consume all resources </a:t>
            </a:r>
          </a:p>
        </p:txBody>
      </p:sp>
      <p:grpSp>
        <p:nvGrpSpPr>
          <p:cNvPr id="6" name="Group 5">
            <a:extLst>
              <a:ext uri="{FF2B5EF4-FFF2-40B4-BE49-F238E27FC236}">
                <a16:creationId xmlns:a16="http://schemas.microsoft.com/office/drawing/2014/main" id="{45CA94DC-C774-428B-BDD2-B2FB44E156FA}"/>
              </a:ext>
            </a:extLst>
          </p:cNvPr>
          <p:cNvGrpSpPr/>
          <p:nvPr/>
        </p:nvGrpSpPr>
        <p:grpSpPr>
          <a:xfrm>
            <a:off x="2002197" y="3784281"/>
            <a:ext cx="2955865" cy="2701449"/>
            <a:chOff x="1951037" y="3784322"/>
            <a:chExt cx="2956284" cy="2701832"/>
          </a:xfrm>
        </p:grpSpPr>
        <p:sp>
          <p:nvSpPr>
            <p:cNvPr id="7" name="Rectangle 6">
              <a:extLst>
                <a:ext uri="{FF2B5EF4-FFF2-40B4-BE49-F238E27FC236}">
                  <a16:creationId xmlns:a16="http://schemas.microsoft.com/office/drawing/2014/main" id="{70D900A4-FB35-4440-8E42-20FCB6D0C0BD}"/>
                </a:ext>
              </a:extLst>
            </p:cNvPr>
            <p:cNvSpPr/>
            <p:nvPr/>
          </p:nvSpPr>
          <p:spPr bwMode="auto">
            <a:xfrm>
              <a:off x="3532094" y="4657354"/>
              <a:ext cx="13716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8FD350C-0AF2-482E-AE55-8B24F9C0DF8C}"/>
                </a:ext>
              </a:extLst>
            </p:cNvPr>
            <p:cNvSpPr/>
            <p:nvPr/>
          </p:nvSpPr>
          <p:spPr bwMode="auto">
            <a:xfrm>
              <a:off x="3517433" y="4657354"/>
              <a:ext cx="13716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8E388ED-6C9E-4A7D-878D-BD345DBB1B4D}"/>
                </a:ext>
              </a:extLst>
            </p:cNvPr>
            <p:cNvSpPr/>
            <p:nvPr/>
          </p:nvSpPr>
          <p:spPr bwMode="auto">
            <a:xfrm>
              <a:off x="3517433" y="4657354"/>
              <a:ext cx="1389888"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Single gear">
              <a:extLst>
                <a:ext uri="{FF2B5EF4-FFF2-40B4-BE49-F238E27FC236}">
                  <a16:creationId xmlns:a16="http://schemas.microsoft.com/office/drawing/2014/main" id="{8328F120-DD76-4E5E-A52A-D3A014318D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033" y="5571754"/>
              <a:ext cx="914400" cy="914400"/>
            </a:xfrm>
            <a:prstGeom prst="rect">
              <a:avLst/>
            </a:prstGeom>
          </p:spPr>
        </p:pic>
        <p:pic>
          <p:nvPicPr>
            <p:cNvPr id="11" name="Picture 10">
              <a:extLst>
                <a:ext uri="{FF2B5EF4-FFF2-40B4-BE49-F238E27FC236}">
                  <a16:creationId xmlns:a16="http://schemas.microsoft.com/office/drawing/2014/main" id="{BEF3E77D-6E05-4198-B93C-9B523F442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321" y="3784322"/>
              <a:ext cx="795824" cy="795824"/>
            </a:xfrm>
            <a:prstGeom prst="rect">
              <a:avLst/>
            </a:prstGeom>
          </p:spPr>
        </p:pic>
        <p:cxnSp>
          <p:nvCxnSpPr>
            <p:cNvPr id="12" name="Straight Connector 11">
              <a:extLst>
                <a:ext uri="{FF2B5EF4-FFF2-40B4-BE49-F238E27FC236}">
                  <a16:creationId xmlns:a16="http://schemas.microsoft.com/office/drawing/2014/main" id="{81557274-8BC8-4452-977E-A62CA4F610D0}"/>
                </a:ext>
              </a:extLst>
            </p:cNvPr>
            <p:cNvCxnSpPr>
              <a:cxnSpLocks/>
            </p:cNvCxnSpPr>
            <p:nvPr/>
          </p:nvCxnSpPr>
          <p:spPr>
            <a:xfrm>
              <a:off x="2755433" y="5588281"/>
              <a:ext cx="640080"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Graphic 12" descr="User">
              <a:extLst>
                <a:ext uri="{FF2B5EF4-FFF2-40B4-BE49-F238E27FC236}">
                  <a16:creationId xmlns:a16="http://schemas.microsoft.com/office/drawing/2014/main" id="{6F3A8DEA-474B-4C14-9484-49AD42297F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1037" y="5114554"/>
              <a:ext cx="914400" cy="914400"/>
            </a:xfrm>
            <a:prstGeom prst="rect">
              <a:avLst/>
            </a:prstGeom>
          </p:spPr>
        </p:pic>
      </p:grpSp>
      <p:pic>
        <p:nvPicPr>
          <p:cNvPr id="14" name="Graphic 13" descr="Children">
            <a:extLst>
              <a:ext uri="{FF2B5EF4-FFF2-40B4-BE49-F238E27FC236}">
                <a16:creationId xmlns:a16="http://schemas.microsoft.com/office/drawing/2014/main" id="{00553582-EC3E-4A77-9246-4BA44C5800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4437030"/>
            <a:ext cx="914270" cy="914270"/>
          </a:xfrm>
          <a:prstGeom prst="rect">
            <a:avLst/>
          </a:prstGeom>
        </p:spPr>
      </p:pic>
      <p:sp>
        <p:nvSpPr>
          <p:cNvPr id="15" name="Rectangle 14">
            <a:extLst>
              <a:ext uri="{FF2B5EF4-FFF2-40B4-BE49-F238E27FC236}">
                <a16:creationId xmlns:a16="http://schemas.microsoft.com/office/drawing/2014/main" id="{627D7DEE-E4BD-4F4E-AA72-331C7969F85C}"/>
              </a:ext>
            </a:extLst>
          </p:cNvPr>
          <p:cNvSpPr/>
          <p:nvPr/>
        </p:nvSpPr>
        <p:spPr bwMode="auto">
          <a:xfrm>
            <a:off x="9138348" y="4665598"/>
            <a:ext cx="1371405" cy="1828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9C37958-0DA3-42E2-A8A0-C5CD7F8DD3DB}"/>
              </a:ext>
            </a:extLst>
          </p:cNvPr>
          <p:cNvSpPr/>
          <p:nvPr/>
        </p:nvSpPr>
        <p:spPr bwMode="auto">
          <a:xfrm>
            <a:off x="9123689" y="4669650"/>
            <a:ext cx="1371405" cy="1828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66D816C9-1E72-475E-A9E4-75E689AA0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1535" y="3792690"/>
            <a:ext cx="795711" cy="795711"/>
          </a:xfrm>
          <a:prstGeom prst="rect">
            <a:avLst/>
          </a:prstGeom>
        </p:spPr>
      </p:pic>
      <p:pic>
        <p:nvPicPr>
          <p:cNvPr id="18" name="Graphic 17" descr="Children">
            <a:extLst>
              <a:ext uri="{FF2B5EF4-FFF2-40B4-BE49-F238E27FC236}">
                <a16:creationId xmlns:a16="http://schemas.microsoft.com/office/drawing/2014/main" id="{98AA12B7-D13B-4743-AE2F-0768C6017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5110779"/>
            <a:ext cx="914270" cy="914270"/>
          </a:xfrm>
          <a:prstGeom prst="rect">
            <a:avLst/>
          </a:prstGeom>
        </p:spPr>
      </p:pic>
      <p:pic>
        <p:nvPicPr>
          <p:cNvPr id="19" name="Graphic 18" descr="Children">
            <a:extLst>
              <a:ext uri="{FF2B5EF4-FFF2-40B4-BE49-F238E27FC236}">
                <a16:creationId xmlns:a16="http://schemas.microsoft.com/office/drawing/2014/main" id="{32B26213-A2A1-4AC9-9A8A-19F773026A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5784528"/>
            <a:ext cx="914270" cy="914270"/>
          </a:xfrm>
          <a:prstGeom prst="rect">
            <a:avLst/>
          </a:prstGeom>
        </p:spPr>
      </p:pic>
      <p:cxnSp>
        <p:nvCxnSpPr>
          <p:cNvPr id="20" name="Straight Connector 19">
            <a:extLst>
              <a:ext uri="{FF2B5EF4-FFF2-40B4-BE49-F238E27FC236}">
                <a16:creationId xmlns:a16="http://schemas.microsoft.com/office/drawing/2014/main" id="{41A03CB9-C9CA-4D34-A88E-E794BFCF740C}"/>
              </a:ext>
            </a:extLst>
          </p:cNvPr>
          <p:cNvCxnSpPr>
            <a:cxnSpLocks/>
          </p:cNvCxnSpPr>
          <p:nvPr/>
        </p:nvCxnSpPr>
        <p:spPr>
          <a:xfrm>
            <a:off x="8345979" y="4741787"/>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9CC097-149E-49FC-BEF4-789BF5120EF5}"/>
              </a:ext>
            </a:extLst>
          </p:cNvPr>
          <p:cNvCxnSpPr>
            <a:cxnSpLocks/>
          </p:cNvCxnSpPr>
          <p:nvPr/>
        </p:nvCxnSpPr>
        <p:spPr>
          <a:xfrm>
            <a:off x="8345979" y="4894165"/>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00D821-38ED-409A-9443-43E3C7D80703}"/>
              </a:ext>
            </a:extLst>
          </p:cNvPr>
          <p:cNvCxnSpPr>
            <a:cxnSpLocks/>
          </p:cNvCxnSpPr>
          <p:nvPr/>
        </p:nvCxnSpPr>
        <p:spPr>
          <a:xfrm>
            <a:off x="8345979" y="5046543"/>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D1C659-4A4A-4CE1-BB79-98FBEDB1367E}"/>
              </a:ext>
            </a:extLst>
          </p:cNvPr>
          <p:cNvCxnSpPr>
            <a:cxnSpLocks/>
          </p:cNvCxnSpPr>
          <p:nvPr/>
        </p:nvCxnSpPr>
        <p:spPr>
          <a:xfrm>
            <a:off x="8345979" y="5198921"/>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E7003D-161A-4BF5-99C7-BA15414B888F}"/>
              </a:ext>
            </a:extLst>
          </p:cNvPr>
          <p:cNvCxnSpPr>
            <a:cxnSpLocks/>
          </p:cNvCxnSpPr>
          <p:nvPr/>
        </p:nvCxnSpPr>
        <p:spPr>
          <a:xfrm>
            <a:off x="8345979" y="5351300"/>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3D3C0C-7539-4BC6-B15A-0A86A4A70318}"/>
              </a:ext>
            </a:extLst>
          </p:cNvPr>
          <p:cNvCxnSpPr>
            <a:cxnSpLocks/>
          </p:cNvCxnSpPr>
          <p:nvPr/>
        </p:nvCxnSpPr>
        <p:spPr>
          <a:xfrm>
            <a:off x="8345979" y="5503678"/>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4418A1-49A4-42CC-91B9-AD9FDEC2C6F1}"/>
              </a:ext>
            </a:extLst>
          </p:cNvPr>
          <p:cNvCxnSpPr>
            <a:cxnSpLocks/>
          </p:cNvCxnSpPr>
          <p:nvPr/>
        </p:nvCxnSpPr>
        <p:spPr>
          <a:xfrm>
            <a:off x="8345979" y="5656057"/>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3A03A4-D74B-4DDA-8B4E-19F532B6090A}"/>
              </a:ext>
            </a:extLst>
          </p:cNvPr>
          <p:cNvCxnSpPr>
            <a:cxnSpLocks/>
          </p:cNvCxnSpPr>
          <p:nvPr/>
        </p:nvCxnSpPr>
        <p:spPr>
          <a:xfrm>
            <a:off x="8345979" y="5808435"/>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57155F-1CDC-4971-AAE7-C48CAF6D6826}"/>
              </a:ext>
            </a:extLst>
          </p:cNvPr>
          <p:cNvCxnSpPr>
            <a:cxnSpLocks/>
          </p:cNvCxnSpPr>
          <p:nvPr/>
        </p:nvCxnSpPr>
        <p:spPr>
          <a:xfrm>
            <a:off x="8345979" y="5960814"/>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0CDC64-B659-4341-90CC-17A993955DD7}"/>
              </a:ext>
            </a:extLst>
          </p:cNvPr>
          <p:cNvCxnSpPr>
            <a:cxnSpLocks/>
          </p:cNvCxnSpPr>
          <p:nvPr/>
        </p:nvCxnSpPr>
        <p:spPr>
          <a:xfrm>
            <a:off x="8345979" y="6113192"/>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3C8A6E-280B-424D-89DF-0371D91B7B50}"/>
              </a:ext>
            </a:extLst>
          </p:cNvPr>
          <p:cNvCxnSpPr>
            <a:cxnSpLocks/>
          </p:cNvCxnSpPr>
          <p:nvPr/>
        </p:nvCxnSpPr>
        <p:spPr>
          <a:xfrm>
            <a:off x="8345979" y="6265570"/>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649F93-6376-45B4-91AD-7B183AEAC0E6}"/>
              </a:ext>
            </a:extLst>
          </p:cNvPr>
          <p:cNvCxnSpPr>
            <a:cxnSpLocks/>
          </p:cNvCxnSpPr>
          <p:nvPr/>
        </p:nvCxnSpPr>
        <p:spPr>
          <a:xfrm>
            <a:off x="8345979" y="6417948"/>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F535340-4F2E-4B27-A5C8-71F1847B983E}"/>
              </a:ext>
            </a:extLst>
          </p:cNvPr>
          <p:cNvGrpSpPr/>
          <p:nvPr/>
        </p:nvGrpSpPr>
        <p:grpSpPr>
          <a:xfrm>
            <a:off x="9011604" y="4623010"/>
            <a:ext cx="1599973" cy="1921820"/>
            <a:chOff x="9037637" y="4623170"/>
            <a:chExt cx="1600200" cy="1922092"/>
          </a:xfrm>
        </p:grpSpPr>
        <p:pic>
          <p:nvPicPr>
            <p:cNvPr id="33" name="Graphic 32" descr="Gears">
              <a:extLst>
                <a:ext uri="{FF2B5EF4-FFF2-40B4-BE49-F238E27FC236}">
                  <a16:creationId xmlns:a16="http://schemas.microsoft.com/office/drawing/2014/main" id="{444F718B-8EFB-4FF6-B5E2-72EF267B57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80537" y="5131081"/>
              <a:ext cx="914400" cy="914400"/>
            </a:xfrm>
            <a:prstGeom prst="rect">
              <a:avLst/>
            </a:prstGeom>
          </p:spPr>
        </p:pic>
        <p:pic>
          <p:nvPicPr>
            <p:cNvPr id="34" name="Graphic 33" descr="Gears">
              <a:extLst>
                <a:ext uri="{FF2B5EF4-FFF2-40B4-BE49-F238E27FC236}">
                  <a16:creationId xmlns:a16="http://schemas.microsoft.com/office/drawing/2014/main" id="{48199A6D-81FA-4EA3-9207-27FA30D4AC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7637" y="4623170"/>
              <a:ext cx="914400" cy="914400"/>
            </a:xfrm>
            <a:prstGeom prst="rect">
              <a:avLst/>
            </a:prstGeom>
          </p:spPr>
        </p:pic>
        <p:pic>
          <p:nvPicPr>
            <p:cNvPr id="35" name="Graphic 34" descr="Gears">
              <a:extLst>
                <a:ext uri="{FF2B5EF4-FFF2-40B4-BE49-F238E27FC236}">
                  <a16:creationId xmlns:a16="http://schemas.microsoft.com/office/drawing/2014/main" id="{ECD8F499-3346-4764-8CA0-9D68C478E4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23437" y="5630862"/>
              <a:ext cx="914400" cy="914400"/>
            </a:xfrm>
            <a:prstGeom prst="rect">
              <a:avLst/>
            </a:prstGeom>
          </p:spPr>
        </p:pic>
      </p:grpSp>
    </p:spTree>
    <p:extLst>
      <p:ext uri="{BB962C8B-B14F-4D97-AF65-F5344CB8AC3E}">
        <p14:creationId xmlns:p14="http://schemas.microsoft.com/office/powerpoint/2010/main" val="239872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extLst/>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extLst/>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dirty="0"/>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algn="ctr" defTabSz="932597"/>
            <a:r>
              <a:rPr lang="en-US" sz="1836" dirty="0">
                <a:solidFill>
                  <a:prstClr val="black"/>
                </a:solidFill>
                <a:latin typeface="Calibri" panose="020F0502020204030204"/>
              </a:rPr>
              <a:t>Total system </a:t>
            </a:r>
          </a:p>
          <a:p>
            <a:pPr algn="ctr" defTabSz="932597"/>
            <a:r>
              <a:rPr lang="en-US" sz="1836" dirty="0">
                <a:solidFill>
                  <a:prstClr val="black"/>
                </a:solidFill>
                <a:latin typeface="Calibri" panose="020F0502020204030204"/>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algn="ctr" defTabSz="932597"/>
            <a:r>
              <a:rPr lang="en-US" sz="1836" dirty="0">
                <a:solidFill>
                  <a:prstClr val="black"/>
                </a:solidFill>
                <a:latin typeface="Calibri" panose="020F0502020204030204"/>
              </a:rPr>
              <a:t>Concurrency Slots</a:t>
            </a:r>
          </a:p>
          <a:p>
            <a:pPr algn="ctr" defTabSz="932597"/>
            <a:r>
              <a:rPr lang="en-US" sz="1836" dirty="0">
                <a:solidFill>
                  <a:prstClr val="black"/>
                </a:solidFill>
                <a:latin typeface="Calibri" panose="020F0502020204030204"/>
              </a:rPr>
              <a:t>20 per DW500c: 250MB/slot</a:t>
            </a:r>
          </a:p>
          <a:p>
            <a:pPr algn="ctr" defTabSz="932597"/>
            <a:r>
              <a:rPr lang="en-US" sz="1836" dirty="0">
                <a:solidFill>
                  <a:prstClr val="black"/>
                </a:solidFill>
                <a:latin typeface="Calibri" panose="020F0502020204030204"/>
              </a:rPr>
              <a:t>4 per DW100: 100MB/slot</a:t>
            </a:r>
          </a:p>
        </p:txBody>
      </p:sp>
    </p:spTree>
    <p:extLst>
      <p:ext uri="{BB962C8B-B14F-4D97-AF65-F5344CB8AC3E}">
        <p14:creationId xmlns:p14="http://schemas.microsoft.com/office/powerpoint/2010/main" val="280011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extLst/>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91810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10493"/>
          </a:xfrm>
        </p:spPr>
        <p:txBody>
          <a:bodyPr/>
          <a:lstStyle/>
          <a:p>
            <a:r>
              <a:rPr lang="en-US" sz="3600" dirty="0"/>
              <a:t>Massively Parallel Processing (MPP)</a:t>
            </a:r>
          </a:p>
          <a:p>
            <a:pPr lvl="1"/>
            <a:r>
              <a:rPr lang="en-US" sz="2000" dirty="0"/>
              <a:t>Multiple nodes with dedicated CPU, memory, storage</a:t>
            </a:r>
          </a:p>
          <a:p>
            <a:pPr lvl="1"/>
            <a:r>
              <a:rPr lang="en-US" sz="2000" dirty="0"/>
              <a:t>Handles and </a:t>
            </a:r>
            <a:r>
              <a:rPr lang="en-US" sz="2000" dirty="0">
                <a:solidFill>
                  <a:schemeClr val="accent4"/>
                </a:solidFill>
              </a:rPr>
              <a:t>hides query complexity</a:t>
            </a:r>
          </a:p>
          <a:p>
            <a:pPr lvl="1"/>
            <a:endParaRPr lang="en-US" sz="2000" dirty="0"/>
          </a:p>
          <a:p>
            <a:r>
              <a:rPr lang="en-US" sz="3600" dirty="0"/>
              <a:t>Good for scalability</a:t>
            </a:r>
          </a:p>
          <a:p>
            <a:pPr lvl="1"/>
            <a:r>
              <a:rPr lang="en-US" sz="2000" dirty="0"/>
              <a:t>Data is spread (distributed) across servers</a:t>
            </a:r>
          </a:p>
          <a:p>
            <a:pPr lvl="1"/>
            <a:endParaRPr lang="en-US" sz="2000" dirty="0"/>
          </a:p>
          <a:p>
            <a:r>
              <a:rPr lang="en-US" sz="3600" dirty="0"/>
              <a:t>Introduces overheads</a:t>
            </a:r>
          </a:p>
          <a:p>
            <a:pPr lvl="1"/>
            <a:r>
              <a:rPr lang="en-US" sz="2000" dirty="0"/>
              <a:t>Data is not all in the same place!</a:t>
            </a:r>
          </a:p>
          <a:p>
            <a:pPr lvl="1"/>
            <a:r>
              <a:rPr lang="en-US" sz="2000" dirty="0"/>
              <a:t>Don’t know where specific values are located</a:t>
            </a:r>
          </a:p>
          <a:p>
            <a:pPr lvl="1"/>
            <a:r>
              <a:rPr lang="en-US" sz="2000" dirty="0">
                <a:solidFill>
                  <a:schemeClr val="accent4"/>
                </a:solidFill>
              </a:rPr>
              <a:t>May need to move the data </a:t>
            </a:r>
            <a:r>
              <a:rPr lang="en-US" sz="2000" dirty="0"/>
              <a:t>then process it</a:t>
            </a:r>
          </a:p>
        </p:txBody>
      </p:sp>
      <p:sp>
        <p:nvSpPr>
          <p:cNvPr id="3" name="Title 2"/>
          <p:cNvSpPr>
            <a:spLocks noGrp="1"/>
          </p:cNvSpPr>
          <p:nvPr>
            <p:ph type="title"/>
          </p:nvPr>
        </p:nvSpPr>
        <p:spPr/>
        <p:txBody>
          <a:bodyPr/>
          <a:lstStyle/>
          <a:p>
            <a:r>
              <a:rPr lang="en-US" dirty="0"/>
              <a:t>Data and Compute are Distributed!</a:t>
            </a:r>
          </a:p>
        </p:txBody>
      </p:sp>
      <p:grpSp>
        <p:nvGrpSpPr>
          <p:cNvPr id="4" name="Group 3"/>
          <p:cNvGrpSpPr/>
          <p:nvPr/>
        </p:nvGrpSpPr>
        <p:grpSpPr>
          <a:xfrm>
            <a:off x="8194356" y="2240541"/>
            <a:ext cx="3226140" cy="2032030"/>
            <a:chOff x="8194356" y="2240541"/>
            <a:chExt cx="3226140" cy="2032030"/>
          </a:xfrm>
        </p:grpSpPr>
        <p:sp>
          <p:nvSpPr>
            <p:cNvPr id="38" name="TextBox 37"/>
            <p:cNvSpPr txBox="1"/>
            <p:nvPr/>
          </p:nvSpPr>
          <p:spPr>
            <a:xfrm>
              <a:off x="8194356" y="2240541"/>
              <a:ext cx="322614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SMP Query Execution</a:t>
              </a:r>
            </a:p>
          </p:txBody>
        </p:sp>
        <p:grpSp>
          <p:nvGrpSpPr>
            <p:cNvPr id="80" name="Group 79"/>
            <p:cNvGrpSpPr/>
            <p:nvPr/>
          </p:nvGrpSpPr>
          <p:grpSpPr>
            <a:xfrm>
              <a:off x="8956356" y="2769543"/>
              <a:ext cx="1540695" cy="1503028"/>
              <a:chOff x="1601762" y="520661"/>
              <a:chExt cx="2054551" cy="2004322"/>
            </a:xfrm>
          </p:grpSpPr>
          <p:sp>
            <p:nvSpPr>
              <p:cNvPr id="81" name="Rectangle 80"/>
              <p:cNvSpPr/>
              <p:nvPr/>
            </p:nvSpPr>
            <p:spPr>
              <a:xfrm>
                <a:off x="1601762" y="520661"/>
                <a:ext cx="2054551" cy="2004322"/>
              </a:xfrm>
              <a:prstGeom prst="rect">
                <a:avLst/>
              </a:prstGeom>
              <a:solidFill>
                <a:srgbClr val="5E5E5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2" name="Group 81"/>
              <p:cNvGrpSpPr/>
              <p:nvPr/>
            </p:nvGrpSpPr>
            <p:grpSpPr>
              <a:xfrm>
                <a:off x="2074923" y="687215"/>
                <a:ext cx="1153241" cy="1725474"/>
                <a:chOff x="9143833" y="3026834"/>
                <a:chExt cx="1212641" cy="2072798"/>
              </a:xfrm>
            </p:grpSpPr>
            <p:sp>
              <p:nvSpPr>
                <p:cNvPr id="83" name="Rectangle 82"/>
                <p:cNvSpPr/>
                <p:nvPr/>
              </p:nvSpPr>
              <p:spPr>
                <a:xfrm>
                  <a:off x="9143833" y="3304674"/>
                  <a:ext cx="1208454" cy="1794958"/>
                </a:xfrm>
                <a:prstGeom prst="rect">
                  <a:avLst/>
                </a:prstGeom>
                <a:solidFill>
                  <a:srgbClr val="5E5E5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4" name="Group 83"/>
                <p:cNvGrpSpPr/>
                <p:nvPr/>
              </p:nvGrpSpPr>
              <p:grpSpPr>
                <a:xfrm>
                  <a:off x="9143833" y="3026834"/>
                  <a:ext cx="1212641" cy="2072798"/>
                  <a:chOff x="160552" y="2190751"/>
                  <a:chExt cx="978134" cy="1098688"/>
                </a:xfrm>
              </p:grpSpPr>
              <p:sp>
                <p:nvSpPr>
                  <p:cNvPr id="85" name="Freeform 9"/>
                  <p:cNvSpPr>
                    <a:spLocks noEditPoints="1"/>
                  </p:cNvSpPr>
                  <p:nvPr/>
                </p:nvSpPr>
                <p:spPr bwMode="auto">
                  <a:xfrm>
                    <a:off x="160552" y="2190751"/>
                    <a:ext cx="978134" cy="1098688"/>
                  </a:xfrm>
                  <a:custGeom>
                    <a:avLst/>
                    <a:gdLst>
                      <a:gd name="T0" fmla="*/ 352 w 427"/>
                      <a:gd name="T1" fmla="*/ 0 h 849"/>
                      <a:gd name="T2" fmla="*/ 76 w 427"/>
                      <a:gd name="T3" fmla="*/ 0 h 849"/>
                      <a:gd name="T4" fmla="*/ 0 w 427"/>
                      <a:gd name="T5" fmla="*/ 112 h 849"/>
                      <a:gd name="T6" fmla="*/ 0 w 427"/>
                      <a:gd name="T7" fmla="*/ 849 h 849"/>
                      <a:gd name="T8" fmla="*/ 427 w 427"/>
                      <a:gd name="T9" fmla="*/ 849 h 849"/>
                      <a:gd name="T10" fmla="*/ 427 w 427"/>
                      <a:gd name="T11" fmla="*/ 112 h 849"/>
                      <a:gd name="T12" fmla="*/ 352 w 427"/>
                      <a:gd name="T13" fmla="*/ 0 h 849"/>
                      <a:gd name="T14" fmla="*/ 396 w 427"/>
                      <a:gd name="T15" fmla="*/ 818 h 849"/>
                      <a:gd name="T16" fmla="*/ 31 w 427"/>
                      <a:gd name="T17" fmla="*/ 818 h 849"/>
                      <a:gd name="T18" fmla="*/ 31 w 427"/>
                      <a:gd name="T19" fmla="*/ 791 h 849"/>
                      <a:gd name="T20" fmla="*/ 396 w 427"/>
                      <a:gd name="T21" fmla="*/ 791 h 849"/>
                      <a:gd name="T22" fmla="*/ 396 w 427"/>
                      <a:gd name="T23" fmla="*/ 818 h 849"/>
                      <a:gd name="T24" fmla="*/ 396 w 427"/>
                      <a:gd name="T25" fmla="*/ 767 h 849"/>
                      <a:gd name="T26" fmla="*/ 31 w 427"/>
                      <a:gd name="T27" fmla="*/ 767 h 849"/>
                      <a:gd name="T28" fmla="*/ 31 w 427"/>
                      <a:gd name="T29" fmla="*/ 739 h 849"/>
                      <a:gd name="T30" fmla="*/ 396 w 427"/>
                      <a:gd name="T31" fmla="*/ 739 h 849"/>
                      <a:gd name="T32" fmla="*/ 396 w 427"/>
                      <a:gd name="T33" fmla="*/ 767 h 849"/>
                      <a:gd name="T34" fmla="*/ 396 w 427"/>
                      <a:gd name="T35" fmla="*/ 675 h 849"/>
                      <a:gd name="T36" fmla="*/ 359 w 427"/>
                      <a:gd name="T37" fmla="*/ 675 h 849"/>
                      <a:gd name="T38" fmla="*/ 259 w 427"/>
                      <a:gd name="T39" fmla="*/ 675 h 849"/>
                      <a:gd name="T40" fmla="*/ 142 w 427"/>
                      <a:gd name="T41" fmla="*/ 675 h 849"/>
                      <a:gd name="T42" fmla="*/ 51 w 427"/>
                      <a:gd name="T43" fmla="*/ 675 h 849"/>
                      <a:gd name="T44" fmla="*/ 31 w 427"/>
                      <a:gd name="T45" fmla="*/ 675 h 849"/>
                      <a:gd name="T46" fmla="*/ 31 w 427"/>
                      <a:gd name="T47" fmla="*/ 143 h 849"/>
                      <a:gd name="T48" fmla="*/ 396 w 427"/>
                      <a:gd name="T49" fmla="*/ 143 h 849"/>
                      <a:gd name="T50" fmla="*/ 396 w 427"/>
                      <a:gd name="T51" fmla="*/ 675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7" h="849">
                        <a:moveTo>
                          <a:pt x="352" y="0"/>
                        </a:moveTo>
                        <a:cubicBezTo>
                          <a:pt x="76" y="0"/>
                          <a:pt x="76" y="0"/>
                          <a:pt x="76" y="0"/>
                        </a:cubicBezTo>
                        <a:cubicBezTo>
                          <a:pt x="0" y="112"/>
                          <a:pt x="0" y="112"/>
                          <a:pt x="0" y="112"/>
                        </a:cubicBezTo>
                        <a:cubicBezTo>
                          <a:pt x="0" y="849"/>
                          <a:pt x="0" y="849"/>
                          <a:pt x="0" y="849"/>
                        </a:cubicBezTo>
                        <a:cubicBezTo>
                          <a:pt x="427" y="849"/>
                          <a:pt x="427" y="849"/>
                          <a:pt x="427" y="849"/>
                        </a:cubicBezTo>
                        <a:cubicBezTo>
                          <a:pt x="427" y="112"/>
                          <a:pt x="427" y="112"/>
                          <a:pt x="427" y="112"/>
                        </a:cubicBezTo>
                        <a:lnTo>
                          <a:pt x="352" y="0"/>
                        </a:lnTo>
                        <a:close/>
                        <a:moveTo>
                          <a:pt x="396" y="818"/>
                        </a:moveTo>
                        <a:cubicBezTo>
                          <a:pt x="31" y="818"/>
                          <a:pt x="31" y="818"/>
                          <a:pt x="31" y="818"/>
                        </a:cubicBezTo>
                        <a:cubicBezTo>
                          <a:pt x="31" y="791"/>
                          <a:pt x="31" y="791"/>
                          <a:pt x="31" y="791"/>
                        </a:cubicBezTo>
                        <a:cubicBezTo>
                          <a:pt x="44" y="791"/>
                          <a:pt x="390" y="791"/>
                          <a:pt x="396" y="791"/>
                        </a:cubicBezTo>
                        <a:lnTo>
                          <a:pt x="396" y="818"/>
                        </a:lnTo>
                        <a:close/>
                        <a:moveTo>
                          <a:pt x="396" y="767"/>
                        </a:moveTo>
                        <a:cubicBezTo>
                          <a:pt x="384" y="767"/>
                          <a:pt x="38" y="767"/>
                          <a:pt x="31" y="767"/>
                        </a:cubicBezTo>
                        <a:cubicBezTo>
                          <a:pt x="31" y="739"/>
                          <a:pt x="31" y="739"/>
                          <a:pt x="31" y="739"/>
                        </a:cubicBezTo>
                        <a:cubicBezTo>
                          <a:pt x="44" y="739"/>
                          <a:pt x="390" y="739"/>
                          <a:pt x="396" y="739"/>
                        </a:cubicBezTo>
                        <a:lnTo>
                          <a:pt x="396" y="767"/>
                        </a:lnTo>
                        <a:close/>
                        <a:moveTo>
                          <a:pt x="396" y="675"/>
                        </a:moveTo>
                        <a:cubicBezTo>
                          <a:pt x="384" y="675"/>
                          <a:pt x="372" y="675"/>
                          <a:pt x="359" y="675"/>
                        </a:cubicBezTo>
                        <a:cubicBezTo>
                          <a:pt x="326" y="675"/>
                          <a:pt x="292" y="675"/>
                          <a:pt x="259" y="675"/>
                        </a:cubicBezTo>
                        <a:cubicBezTo>
                          <a:pt x="220" y="675"/>
                          <a:pt x="181" y="675"/>
                          <a:pt x="142" y="675"/>
                        </a:cubicBezTo>
                        <a:cubicBezTo>
                          <a:pt x="112" y="675"/>
                          <a:pt x="81" y="675"/>
                          <a:pt x="51" y="675"/>
                        </a:cubicBezTo>
                        <a:cubicBezTo>
                          <a:pt x="45" y="675"/>
                          <a:pt x="38" y="675"/>
                          <a:pt x="31" y="675"/>
                        </a:cubicBezTo>
                        <a:cubicBezTo>
                          <a:pt x="31" y="143"/>
                          <a:pt x="31" y="143"/>
                          <a:pt x="31" y="143"/>
                        </a:cubicBezTo>
                        <a:cubicBezTo>
                          <a:pt x="396" y="143"/>
                          <a:pt x="396" y="143"/>
                          <a:pt x="396" y="143"/>
                        </a:cubicBezTo>
                        <a:lnTo>
                          <a:pt x="396" y="675"/>
                        </a:lnTo>
                        <a:close/>
                      </a:path>
                    </a:pathLst>
                  </a:custGeom>
                  <a:solidFill>
                    <a:srgbClr val="5E5E5E"/>
                  </a:solidFill>
                  <a:ln w="6350" cap="sq" cmpd="sng">
                    <a:noFill/>
                    <a:prstDash val="sysDot"/>
                    <a:bevel/>
                  </a:ln>
                </p:spPr>
                <p:txBody>
                  <a:bodyPr vert="horz" wrap="square" lIns="93247" tIns="46624" rIns="93247" bIns="46624" numCol="1" anchor="t" anchorCtr="0" compatLnSpc="1">
                    <a:prstTxWarp prst="textNoShape">
                      <a:avLst/>
                    </a:prstTxWarp>
                  </a:bodyP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262626"/>
                      </a:solidFill>
                      <a:effectLst/>
                      <a:uLnTx/>
                      <a:uFillTx/>
                      <a:latin typeface="Segoe UI"/>
                    </a:endParaRPr>
                  </a:p>
                </p:txBody>
              </p:sp>
              <p:sp>
                <p:nvSpPr>
                  <p:cNvPr id="86" name="Rectangle 85"/>
                  <p:cNvSpPr/>
                  <p:nvPr/>
                </p:nvSpPr>
                <p:spPr>
                  <a:xfrm>
                    <a:off x="256477" y="2931414"/>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7" name="Rectangle 86"/>
                  <p:cNvSpPr/>
                  <p:nvPr/>
                </p:nvSpPr>
                <p:spPr>
                  <a:xfrm>
                    <a:off x="256477" y="2803399"/>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8" name="Rectangle 87"/>
                  <p:cNvSpPr/>
                  <p:nvPr/>
                </p:nvSpPr>
                <p:spPr>
                  <a:xfrm>
                    <a:off x="256477" y="2675383"/>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Rectangle 88"/>
                  <p:cNvSpPr/>
                  <p:nvPr/>
                </p:nvSpPr>
                <p:spPr>
                  <a:xfrm>
                    <a:off x="256477" y="2547366"/>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90" name="Rectangle 89"/>
                  <p:cNvSpPr/>
                  <p:nvPr/>
                </p:nvSpPr>
                <p:spPr>
                  <a:xfrm>
                    <a:off x="256477" y="2419350"/>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grpSp>
        <p:nvGrpSpPr>
          <p:cNvPr id="5" name="Group 4"/>
          <p:cNvGrpSpPr/>
          <p:nvPr/>
        </p:nvGrpSpPr>
        <p:grpSpPr>
          <a:xfrm>
            <a:off x="7474220" y="4807115"/>
            <a:ext cx="4874017" cy="2145394"/>
            <a:chOff x="7474220" y="4807115"/>
            <a:chExt cx="4874017" cy="2145394"/>
          </a:xfrm>
        </p:grpSpPr>
        <p:sp>
          <p:nvSpPr>
            <p:cNvPr id="39" name="TextBox 38"/>
            <p:cNvSpPr txBox="1"/>
            <p:nvPr/>
          </p:nvSpPr>
          <p:spPr>
            <a:xfrm>
              <a:off x="8163821" y="4807115"/>
              <a:ext cx="3237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MPP Query Execution</a:t>
              </a:r>
            </a:p>
          </p:txBody>
        </p:sp>
        <p:grpSp>
          <p:nvGrpSpPr>
            <p:cNvPr id="91" name="Group 90"/>
            <p:cNvGrpSpPr/>
            <p:nvPr/>
          </p:nvGrpSpPr>
          <p:grpSpPr>
            <a:xfrm>
              <a:off x="7474220" y="5449481"/>
              <a:ext cx="4874017" cy="1503028"/>
              <a:chOff x="4411579" y="520660"/>
              <a:chExt cx="6499612" cy="2004322"/>
            </a:xfrm>
          </p:grpSpPr>
          <p:sp>
            <p:nvSpPr>
              <p:cNvPr id="92" name="Rectangle 91"/>
              <p:cNvSpPr/>
              <p:nvPr/>
            </p:nvSpPr>
            <p:spPr>
              <a:xfrm>
                <a:off x="4411579" y="520660"/>
                <a:ext cx="6499612" cy="2004322"/>
              </a:xfrm>
              <a:prstGeom prst="rect">
                <a:avLst/>
              </a:prstGeom>
              <a:solidFill>
                <a:srgbClr val="5E5E5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sp>
            <p:nvSpPr>
              <p:cNvPr id="93" name="Freeform 5"/>
              <p:cNvSpPr>
                <a:spLocks noEditPoints="1"/>
              </p:cNvSpPr>
              <p:nvPr/>
            </p:nvSpPr>
            <p:spPr bwMode="auto">
              <a:xfrm>
                <a:off x="4536379" y="1456047"/>
                <a:ext cx="1976716" cy="597827"/>
              </a:xfrm>
              <a:custGeom>
                <a:avLst/>
                <a:gdLst>
                  <a:gd name="T0" fmla="*/ 688 w 691"/>
                  <a:gd name="T1" fmla="*/ 24 h 208"/>
                  <a:gd name="T2" fmla="*/ 289 w 691"/>
                  <a:gd name="T3" fmla="*/ 0 h 208"/>
                  <a:gd name="T4" fmla="*/ 0 w 691"/>
                  <a:gd name="T5" fmla="*/ 97 h 208"/>
                  <a:gd name="T6" fmla="*/ 0 w 691"/>
                  <a:gd name="T7" fmla="*/ 171 h 208"/>
                  <a:gd name="T8" fmla="*/ 433 w 691"/>
                  <a:gd name="T9" fmla="*/ 208 h 208"/>
                  <a:gd name="T10" fmla="*/ 691 w 691"/>
                  <a:gd name="T11" fmla="*/ 100 h 208"/>
                  <a:gd name="T12" fmla="*/ 688 w 691"/>
                  <a:gd name="T13" fmla="*/ 24 h 208"/>
                  <a:gd name="T14" fmla="*/ 15 w 691"/>
                  <a:gd name="T15" fmla="*/ 159 h 208"/>
                  <a:gd name="T16" fmla="*/ 15 w 691"/>
                  <a:gd name="T17" fmla="*/ 112 h 208"/>
                  <a:gd name="T18" fmla="*/ 418 w 691"/>
                  <a:gd name="T19" fmla="*/ 146 h 208"/>
                  <a:gd name="T20" fmla="*/ 421 w 691"/>
                  <a:gd name="T21" fmla="*/ 193 h 208"/>
                  <a:gd name="T22" fmla="*/ 15 w 691"/>
                  <a:gd name="T23" fmla="*/ 159 h 208"/>
                  <a:gd name="T24" fmla="*/ 268 w 691"/>
                  <a:gd name="T25" fmla="*/ 146 h 208"/>
                  <a:gd name="T26" fmla="*/ 268 w 691"/>
                  <a:gd name="T27" fmla="*/ 166 h 208"/>
                  <a:gd name="T28" fmla="*/ 406 w 691"/>
                  <a:gd name="T29" fmla="*/ 178 h 208"/>
                  <a:gd name="T30" fmla="*/ 406 w 691"/>
                  <a:gd name="T31" fmla="*/ 159 h 208"/>
                  <a:gd name="T32" fmla="*/ 268 w 691"/>
                  <a:gd name="T33" fmla="*/ 146 h 208"/>
                  <a:gd name="T34" fmla="*/ 34 w 691"/>
                  <a:gd name="T35" fmla="*/ 146 h 208"/>
                  <a:gd name="T36" fmla="*/ 43 w 691"/>
                  <a:gd name="T37" fmla="*/ 149 h 208"/>
                  <a:gd name="T38" fmla="*/ 43 w 691"/>
                  <a:gd name="T39" fmla="*/ 129 h 208"/>
                  <a:gd name="T40" fmla="*/ 34 w 691"/>
                  <a:gd name="T41" fmla="*/ 127 h 208"/>
                  <a:gd name="T42" fmla="*/ 34 w 691"/>
                  <a:gd name="T43" fmla="*/ 146 h 208"/>
                  <a:gd name="T44" fmla="*/ 51 w 691"/>
                  <a:gd name="T45" fmla="*/ 149 h 208"/>
                  <a:gd name="T46" fmla="*/ 58 w 691"/>
                  <a:gd name="T47" fmla="*/ 149 h 208"/>
                  <a:gd name="T48" fmla="*/ 58 w 691"/>
                  <a:gd name="T49" fmla="*/ 129 h 208"/>
                  <a:gd name="T50" fmla="*/ 51 w 691"/>
                  <a:gd name="T51" fmla="*/ 129 h 208"/>
                  <a:gd name="T52" fmla="*/ 51 w 691"/>
                  <a:gd name="T53" fmla="*/ 149 h 208"/>
                  <a:gd name="T54" fmla="*/ 125 w 691"/>
                  <a:gd name="T55" fmla="*/ 154 h 208"/>
                  <a:gd name="T56" fmla="*/ 132 w 691"/>
                  <a:gd name="T57" fmla="*/ 156 h 208"/>
                  <a:gd name="T58" fmla="*/ 132 w 691"/>
                  <a:gd name="T59" fmla="*/ 137 h 208"/>
                  <a:gd name="T60" fmla="*/ 125 w 691"/>
                  <a:gd name="T61" fmla="*/ 134 h 208"/>
                  <a:gd name="T62" fmla="*/ 125 w 691"/>
                  <a:gd name="T63" fmla="*/ 154 h 208"/>
                  <a:gd name="T64" fmla="*/ 139 w 691"/>
                  <a:gd name="T65" fmla="*/ 156 h 208"/>
                  <a:gd name="T66" fmla="*/ 146 w 691"/>
                  <a:gd name="T67" fmla="*/ 156 h 208"/>
                  <a:gd name="T68" fmla="*/ 146 w 691"/>
                  <a:gd name="T69" fmla="*/ 137 h 208"/>
                  <a:gd name="T70" fmla="*/ 139 w 691"/>
                  <a:gd name="T71" fmla="*/ 137 h 208"/>
                  <a:gd name="T72" fmla="*/ 139 w 691"/>
                  <a:gd name="T73" fmla="*/ 156 h 208"/>
                  <a:gd name="T74" fmla="*/ 65 w 691"/>
                  <a:gd name="T75" fmla="*/ 149 h 208"/>
                  <a:gd name="T76" fmla="*/ 72 w 691"/>
                  <a:gd name="T77" fmla="*/ 151 h 208"/>
                  <a:gd name="T78" fmla="*/ 72 w 691"/>
                  <a:gd name="T79" fmla="*/ 132 h 208"/>
                  <a:gd name="T80" fmla="*/ 65 w 691"/>
                  <a:gd name="T81" fmla="*/ 129 h 208"/>
                  <a:gd name="T82" fmla="*/ 65 w 691"/>
                  <a:gd name="T83" fmla="*/ 149 h 208"/>
                  <a:gd name="T84" fmla="*/ 79 w 691"/>
                  <a:gd name="T85" fmla="*/ 151 h 208"/>
                  <a:gd name="T86" fmla="*/ 86 w 691"/>
                  <a:gd name="T87" fmla="*/ 151 h 208"/>
                  <a:gd name="T88" fmla="*/ 86 w 691"/>
                  <a:gd name="T89" fmla="*/ 132 h 208"/>
                  <a:gd name="T90" fmla="*/ 79 w 691"/>
                  <a:gd name="T91" fmla="*/ 132 h 208"/>
                  <a:gd name="T92" fmla="*/ 79 w 691"/>
                  <a:gd name="T93" fmla="*/ 151 h 208"/>
                  <a:gd name="T94" fmla="*/ 94 w 691"/>
                  <a:gd name="T95" fmla="*/ 151 h 208"/>
                  <a:gd name="T96" fmla="*/ 101 w 691"/>
                  <a:gd name="T97" fmla="*/ 154 h 208"/>
                  <a:gd name="T98" fmla="*/ 101 w 691"/>
                  <a:gd name="T99" fmla="*/ 134 h 208"/>
                  <a:gd name="T100" fmla="*/ 94 w 691"/>
                  <a:gd name="T101" fmla="*/ 132 h 208"/>
                  <a:gd name="T102" fmla="*/ 94 w 691"/>
                  <a:gd name="T103" fmla="*/ 151 h 208"/>
                  <a:gd name="T104" fmla="*/ 108 w 691"/>
                  <a:gd name="T105" fmla="*/ 154 h 208"/>
                  <a:gd name="T106" fmla="*/ 117 w 691"/>
                  <a:gd name="T107" fmla="*/ 154 h 208"/>
                  <a:gd name="T108" fmla="*/ 117 w 691"/>
                  <a:gd name="T109" fmla="*/ 134 h 208"/>
                  <a:gd name="T110" fmla="*/ 108 w 691"/>
                  <a:gd name="T111" fmla="*/ 134 h 208"/>
                  <a:gd name="T112" fmla="*/ 108 w 691"/>
                  <a:gd name="T113"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1" h="208">
                    <a:moveTo>
                      <a:pt x="688" y="24"/>
                    </a:moveTo>
                    <a:lnTo>
                      <a:pt x="289" y="0"/>
                    </a:lnTo>
                    <a:lnTo>
                      <a:pt x="0" y="97"/>
                    </a:lnTo>
                    <a:lnTo>
                      <a:pt x="0" y="171"/>
                    </a:lnTo>
                    <a:lnTo>
                      <a:pt x="433" y="208"/>
                    </a:lnTo>
                    <a:lnTo>
                      <a:pt x="691" y="100"/>
                    </a:lnTo>
                    <a:lnTo>
                      <a:pt x="688" y="24"/>
                    </a:lnTo>
                    <a:close/>
                    <a:moveTo>
                      <a:pt x="15" y="159"/>
                    </a:moveTo>
                    <a:lnTo>
                      <a:pt x="15" y="112"/>
                    </a:lnTo>
                    <a:lnTo>
                      <a:pt x="418" y="146"/>
                    </a:lnTo>
                    <a:lnTo>
                      <a:pt x="421" y="193"/>
                    </a:lnTo>
                    <a:lnTo>
                      <a:pt x="15" y="159"/>
                    </a:lnTo>
                    <a:close/>
                    <a:moveTo>
                      <a:pt x="268" y="146"/>
                    </a:moveTo>
                    <a:lnTo>
                      <a:pt x="268" y="166"/>
                    </a:lnTo>
                    <a:lnTo>
                      <a:pt x="406" y="178"/>
                    </a:lnTo>
                    <a:lnTo>
                      <a:pt x="406" y="159"/>
                    </a:lnTo>
                    <a:lnTo>
                      <a:pt x="268" y="146"/>
                    </a:lnTo>
                    <a:close/>
                    <a:moveTo>
                      <a:pt x="34" y="146"/>
                    </a:moveTo>
                    <a:lnTo>
                      <a:pt x="43" y="149"/>
                    </a:lnTo>
                    <a:lnTo>
                      <a:pt x="43" y="129"/>
                    </a:lnTo>
                    <a:lnTo>
                      <a:pt x="34" y="127"/>
                    </a:lnTo>
                    <a:lnTo>
                      <a:pt x="34" y="146"/>
                    </a:lnTo>
                    <a:close/>
                    <a:moveTo>
                      <a:pt x="51" y="149"/>
                    </a:moveTo>
                    <a:lnTo>
                      <a:pt x="58" y="149"/>
                    </a:lnTo>
                    <a:lnTo>
                      <a:pt x="58" y="129"/>
                    </a:lnTo>
                    <a:lnTo>
                      <a:pt x="51" y="129"/>
                    </a:lnTo>
                    <a:lnTo>
                      <a:pt x="51" y="149"/>
                    </a:lnTo>
                    <a:close/>
                    <a:moveTo>
                      <a:pt x="125" y="154"/>
                    </a:moveTo>
                    <a:lnTo>
                      <a:pt x="132" y="156"/>
                    </a:lnTo>
                    <a:lnTo>
                      <a:pt x="132" y="137"/>
                    </a:lnTo>
                    <a:lnTo>
                      <a:pt x="125" y="134"/>
                    </a:lnTo>
                    <a:lnTo>
                      <a:pt x="125" y="154"/>
                    </a:lnTo>
                    <a:close/>
                    <a:moveTo>
                      <a:pt x="139" y="156"/>
                    </a:moveTo>
                    <a:lnTo>
                      <a:pt x="146" y="156"/>
                    </a:lnTo>
                    <a:lnTo>
                      <a:pt x="146" y="137"/>
                    </a:lnTo>
                    <a:lnTo>
                      <a:pt x="139" y="137"/>
                    </a:lnTo>
                    <a:lnTo>
                      <a:pt x="139" y="156"/>
                    </a:lnTo>
                    <a:close/>
                    <a:moveTo>
                      <a:pt x="65" y="149"/>
                    </a:moveTo>
                    <a:lnTo>
                      <a:pt x="72" y="151"/>
                    </a:lnTo>
                    <a:lnTo>
                      <a:pt x="72" y="132"/>
                    </a:lnTo>
                    <a:lnTo>
                      <a:pt x="65" y="129"/>
                    </a:lnTo>
                    <a:lnTo>
                      <a:pt x="65" y="149"/>
                    </a:lnTo>
                    <a:close/>
                    <a:moveTo>
                      <a:pt x="79" y="151"/>
                    </a:moveTo>
                    <a:lnTo>
                      <a:pt x="86" y="151"/>
                    </a:lnTo>
                    <a:lnTo>
                      <a:pt x="86" y="132"/>
                    </a:lnTo>
                    <a:lnTo>
                      <a:pt x="79" y="132"/>
                    </a:lnTo>
                    <a:lnTo>
                      <a:pt x="79" y="151"/>
                    </a:lnTo>
                    <a:close/>
                    <a:moveTo>
                      <a:pt x="94" y="151"/>
                    </a:moveTo>
                    <a:lnTo>
                      <a:pt x="101" y="154"/>
                    </a:lnTo>
                    <a:lnTo>
                      <a:pt x="101" y="134"/>
                    </a:lnTo>
                    <a:lnTo>
                      <a:pt x="94" y="132"/>
                    </a:lnTo>
                    <a:lnTo>
                      <a:pt x="94" y="151"/>
                    </a:lnTo>
                    <a:close/>
                    <a:moveTo>
                      <a:pt x="108" y="154"/>
                    </a:moveTo>
                    <a:lnTo>
                      <a:pt x="117" y="154"/>
                    </a:lnTo>
                    <a:lnTo>
                      <a:pt x="117" y="134"/>
                    </a:lnTo>
                    <a:lnTo>
                      <a:pt x="108" y="134"/>
                    </a:lnTo>
                    <a:lnTo>
                      <a:pt x="108" y="154"/>
                    </a:lnTo>
                    <a:close/>
                  </a:path>
                </a:pathLst>
              </a:custGeom>
              <a:solidFill>
                <a:srgbClr val="838383"/>
              </a:solidFill>
              <a:ln>
                <a:noFill/>
              </a:ln>
            </p:spPr>
            <p:txBody>
              <a:bodyPr vert="horz" wrap="square" lIns="68570" tIns="34285" rIns="68570"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94" name="Freeform 5"/>
              <p:cNvSpPr>
                <a:spLocks noEditPoints="1"/>
              </p:cNvSpPr>
              <p:nvPr/>
            </p:nvSpPr>
            <p:spPr bwMode="auto">
              <a:xfrm>
                <a:off x="7277302" y="834189"/>
                <a:ext cx="3428055" cy="577517"/>
              </a:xfrm>
              <a:custGeom>
                <a:avLst/>
                <a:gdLst>
                  <a:gd name="T0" fmla="*/ 688 w 691"/>
                  <a:gd name="T1" fmla="*/ 24 h 208"/>
                  <a:gd name="T2" fmla="*/ 289 w 691"/>
                  <a:gd name="T3" fmla="*/ 0 h 208"/>
                  <a:gd name="T4" fmla="*/ 0 w 691"/>
                  <a:gd name="T5" fmla="*/ 97 h 208"/>
                  <a:gd name="T6" fmla="*/ 0 w 691"/>
                  <a:gd name="T7" fmla="*/ 171 h 208"/>
                  <a:gd name="T8" fmla="*/ 433 w 691"/>
                  <a:gd name="T9" fmla="*/ 208 h 208"/>
                  <a:gd name="T10" fmla="*/ 691 w 691"/>
                  <a:gd name="T11" fmla="*/ 100 h 208"/>
                  <a:gd name="T12" fmla="*/ 688 w 691"/>
                  <a:gd name="T13" fmla="*/ 24 h 208"/>
                  <a:gd name="T14" fmla="*/ 15 w 691"/>
                  <a:gd name="T15" fmla="*/ 159 h 208"/>
                  <a:gd name="T16" fmla="*/ 15 w 691"/>
                  <a:gd name="T17" fmla="*/ 112 h 208"/>
                  <a:gd name="T18" fmla="*/ 418 w 691"/>
                  <a:gd name="T19" fmla="*/ 146 h 208"/>
                  <a:gd name="T20" fmla="*/ 421 w 691"/>
                  <a:gd name="T21" fmla="*/ 193 h 208"/>
                  <a:gd name="T22" fmla="*/ 15 w 691"/>
                  <a:gd name="T23" fmla="*/ 159 h 208"/>
                  <a:gd name="T24" fmla="*/ 268 w 691"/>
                  <a:gd name="T25" fmla="*/ 146 h 208"/>
                  <a:gd name="T26" fmla="*/ 268 w 691"/>
                  <a:gd name="T27" fmla="*/ 166 h 208"/>
                  <a:gd name="T28" fmla="*/ 406 w 691"/>
                  <a:gd name="T29" fmla="*/ 178 h 208"/>
                  <a:gd name="T30" fmla="*/ 406 w 691"/>
                  <a:gd name="T31" fmla="*/ 159 h 208"/>
                  <a:gd name="T32" fmla="*/ 268 w 691"/>
                  <a:gd name="T33" fmla="*/ 146 h 208"/>
                  <a:gd name="T34" fmla="*/ 34 w 691"/>
                  <a:gd name="T35" fmla="*/ 146 h 208"/>
                  <a:gd name="T36" fmla="*/ 43 w 691"/>
                  <a:gd name="T37" fmla="*/ 149 h 208"/>
                  <a:gd name="T38" fmla="*/ 43 w 691"/>
                  <a:gd name="T39" fmla="*/ 129 h 208"/>
                  <a:gd name="T40" fmla="*/ 34 w 691"/>
                  <a:gd name="T41" fmla="*/ 127 h 208"/>
                  <a:gd name="T42" fmla="*/ 34 w 691"/>
                  <a:gd name="T43" fmla="*/ 146 h 208"/>
                  <a:gd name="T44" fmla="*/ 51 w 691"/>
                  <a:gd name="T45" fmla="*/ 149 h 208"/>
                  <a:gd name="T46" fmla="*/ 58 w 691"/>
                  <a:gd name="T47" fmla="*/ 149 h 208"/>
                  <a:gd name="T48" fmla="*/ 58 w 691"/>
                  <a:gd name="T49" fmla="*/ 129 h 208"/>
                  <a:gd name="T50" fmla="*/ 51 w 691"/>
                  <a:gd name="T51" fmla="*/ 129 h 208"/>
                  <a:gd name="T52" fmla="*/ 51 w 691"/>
                  <a:gd name="T53" fmla="*/ 149 h 208"/>
                  <a:gd name="T54" fmla="*/ 125 w 691"/>
                  <a:gd name="T55" fmla="*/ 154 h 208"/>
                  <a:gd name="T56" fmla="*/ 132 w 691"/>
                  <a:gd name="T57" fmla="*/ 156 h 208"/>
                  <a:gd name="T58" fmla="*/ 132 w 691"/>
                  <a:gd name="T59" fmla="*/ 137 h 208"/>
                  <a:gd name="T60" fmla="*/ 125 w 691"/>
                  <a:gd name="T61" fmla="*/ 134 h 208"/>
                  <a:gd name="T62" fmla="*/ 125 w 691"/>
                  <a:gd name="T63" fmla="*/ 154 h 208"/>
                  <a:gd name="T64" fmla="*/ 139 w 691"/>
                  <a:gd name="T65" fmla="*/ 156 h 208"/>
                  <a:gd name="T66" fmla="*/ 146 w 691"/>
                  <a:gd name="T67" fmla="*/ 156 h 208"/>
                  <a:gd name="T68" fmla="*/ 146 w 691"/>
                  <a:gd name="T69" fmla="*/ 137 h 208"/>
                  <a:gd name="T70" fmla="*/ 139 w 691"/>
                  <a:gd name="T71" fmla="*/ 137 h 208"/>
                  <a:gd name="T72" fmla="*/ 139 w 691"/>
                  <a:gd name="T73" fmla="*/ 156 h 208"/>
                  <a:gd name="T74" fmla="*/ 65 w 691"/>
                  <a:gd name="T75" fmla="*/ 149 h 208"/>
                  <a:gd name="T76" fmla="*/ 72 w 691"/>
                  <a:gd name="T77" fmla="*/ 151 h 208"/>
                  <a:gd name="T78" fmla="*/ 72 w 691"/>
                  <a:gd name="T79" fmla="*/ 132 h 208"/>
                  <a:gd name="T80" fmla="*/ 65 w 691"/>
                  <a:gd name="T81" fmla="*/ 129 h 208"/>
                  <a:gd name="T82" fmla="*/ 65 w 691"/>
                  <a:gd name="T83" fmla="*/ 149 h 208"/>
                  <a:gd name="T84" fmla="*/ 79 w 691"/>
                  <a:gd name="T85" fmla="*/ 151 h 208"/>
                  <a:gd name="T86" fmla="*/ 86 w 691"/>
                  <a:gd name="T87" fmla="*/ 151 h 208"/>
                  <a:gd name="T88" fmla="*/ 86 w 691"/>
                  <a:gd name="T89" fmla="*/ 132 h 208"/>
                  <a:gd name="T90" fmla="*/ 79 w 691"/>
                  <a:gd name="T91" fmla="*/ 132 h 208"/>
                  <a:gd name="T92" fmla="*/ 79 w 691"/>
                  <a:gd name="T93" fmla="*/ 151 h 208"/>
                  <a:gd name="T94" fmla="*/ 94 w 691"/>
                  <a:gd name="T95" fmla="*/ 151 h 208"/>
                  <a:gd name="T96" fmla="*/ 101 w 691"/>
                  <a:gd name="T97" fmla="*/ 154 h 208"/>
                  <a:gd name="T98" fmla="*/ 101 w 691"/>
                  <a:gd name="T99" fmla="*/ 134 h 208"/>
                  <a:gd name="T100" fmla="*/ 94 w 691"/>
                  <a:gd name="T101" fmla="*/ 132 h 208"/>
                  <a:gd name="T102" fmla="*/ 94 w 691"/>
                  <a:gd name="T103" fmla="*/ 151 h 208"/>
                  <a:gd name="T104" fmla="*/ 108 w 691"/>
                  <a:gd name="T105" fmla="*/ 154 h 208"/>
                  <a:gd name="T106" fmla="*/ 117 w 691"/>
                  <a:gd name="T107" fmla="*/ 154 h 208"/>
                  <a:gd name="T108" fmla="*/ 117 w 691"/>
                  <a:gd name="T109" fmla="*/ 134 h 208"/>
                  <a:gd name="T110" fmla="*/ 108 w 691"/>
                  <a:gd name="T111" fmla="*/ 134 h 208"/>
                  <a:gd name="T112" fmla="*/ 108 w 691"/>
                  <a:gd name="T113"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1" h="208">
                    <a:moveTo>
                      <a:pt x="688" y="24"/>
                    </a:moveTo>
                    <a:lnTo>
                      <a:pt x="289" y="0"/>
                    </a:lnTo>
                    <a:lnTo>
                      <a:pt x="0" y="97"/>
                    </a:lnTo>
                    <a:lnTo>
                      <a:pt x="0" y="171"/>
                    </a:lnTo>
                    <a:lnTo>
                      <a:pt x="433" y="208"/>
                    </a:lnTo>
                    <a:lnTo>
                      <a:pt x="691" y="100"/>
                    </a:lnTo>
                    <a:lnTo>
                      <a:pt x="688" y="24"/>
                    </a:lnTo>
                    <a:close/>
                    <a:moveTo>
                      <a:pt x="15" y="159"/>
                    </a:moveTo>
                    <a:lnTo>
                      <a:pt x="15" y="112"/>
                    </a:lnTo>
                    <a:lnTo>
                      <a:pt x="418" y="146"/>
                    </a:lnTo>
                    <a:lnTo>
                      <a:pt x="421" y="193"/>
                    </a:lnTo>
                    <a:lnTo>
                      <a:pt x="15" y="159"/>
                    </a:lnTo>
                    <a:close/>
                    <a:moveTo>
                      <a:pt x="268" y="146"/>
                    </a:moveTo>
                    <a:lnTo>
                      <a:pt x="268" y="166"/>
                    </a:lnTo>
                    <a:lnTo>
                      <a:pt x="406" y="178"/>
                    </a:lnTo>
                    <a:lnTo>
                      <a:pt x="406" y="159"/>
                    </a:lnTo>
                    <a:lnTo>
                      <a:pt x="268" y="146"/>
                    </a:lnTo>
                    <a:close/>
                    <a:moveTo>
                      <a:pt x="34" y="146"/>
                    </a:moveTo>
                    <a:lnTo>
                      <a:pt x="43" y="149"/>
                    </a:lnTo>
                    <a:lnTo>
                      <a:pt x="43" y="129"/>
                    </a:lnTo>
                    <a:lnTo>
                      <a:pt x="34" y="127"/>
                    </a:lnTo>
                    <a:lnTo>
                      <a:pt x="34" y="146"/>
                    </a:lnTo>
                    <a:close/>
                    <a:moveTo>
                      <a:pt x="51" y="149"/>
                    </a:moveTo>
                    <a:lnTo>
                      <a:pt x="58" y="149"/>
                    </a:lnTo>
                    <a:lnTo>
                      <a:pt x="58" y="129"/>
                    </a:lnTo>
                    <a:lnTo>
                      <a:pt x="51" y="129"/>
                    </a:lnTo>
                    <a:lnTo>
                      <a:pt x="51" y="149"/>
                    </a:lnTo>
                    <a:close/>
                    <a:moveTo>
                      <a:pt x="125" y="154"/>
                    </a:moveTo>
                    <a:lnTo>
                      <a:pt x="132" y="156"/>
                    </a:lnTo>
                    <a:lnTo>
                      <a:pt x="132" y="137"/>
                    </a:lnTo>
                    <a:lnTo>
                      <a:pt x="125" y="134"/>
                    </a:lnTo>
                    <a:lnTo>
                      <a:pt x="125" y="154"/>
                    </a:lnTo>
                    <a:close/>
                    <a:moveTo>
                      <a:pt x="139" y="156"/>
                    </a:moveTo>
                    <a:lnTo>
                      <a:pt x="146" y="156"/>
                    </a:lnTo>
                    <a:lnTo>
                      <a:pt x="146" y="137"/>
                    </a:lnTo>
                    <a:lnTo>
                      <a:pt x="139" y="137"/>
                    </a:lnTo>
                    <a:lnTo>
                      <a:pt x="139" y="156"/>
                    </a:lnTo>
                    <a:close/>
                    <a:moveTo>
                      <a:pt x="65" y="149"/>
                    </a:moveTo>
                    <a:lnTo>
                      <a:pt x="72" y="151"/>
                    </a:lnTo>
                    <a:lnTo>
                      <a:pt x="72" y="132"/>
                    </a:lnTo>
                    <a:lnTo>
                      <a:pt x="65" y="129"/>
                    </a:lnTo>
                    <a:lnTo>
                      <a:pt x="65" y="149"/>
                    </a:lnTo>
                    <a:close/>
                    <a:moveTo>
                      <a:pt x="79" y="151"/>
                    </a:moveTo>
                    <a:lnTo>
                      <a:pt x="86" y="151"/>
                    </a:lnTo>
                    <a:lnTo>
                      <a:pt x="86" y="132"/>
                    </a:lnTo>
                    <a:lnTo>
                      <a:pt x="79" y="132"/>
                    </a:lnTo>
                    <a:lnTo>
                      <a:pt x="79" y="151"/>
                    </a:lnTo>
                    <a:close/>
                    <a:moveTo>
                      <a:pt x="94" y="151"/>
                    </a:moveTo>
                    <a:lnTo>
                      <a:pt x="101" y="154"/>
                    </a:lnTo>
                    <a:lnTo>
                      <a:pt x="101" y="134"/>
                    </a:lnTo>
                    <a:lnTo>
                      <a:pt x="94" y="132"/>
                    </a:lnTo>
                    <a:lnTo>
                      <a:pt x="94" y="151"/>
                    </a:lnTo>
                    <a:close/>
                    <a:moveTo>
                      <a:pt x="108" y="154"/>
                    </a:moveTo>
                    <a:lnTo>
                      <a:pt x="117" y="154"/>
                    </a:lnTo>
                    <a:lnTo>
                      <a:pt x="117" y="134"/>
                    </a:lnTo>
                    <a:lnTo>
                      <a:pt x="108" y="134"/>
                    </a:lnTo>
                    <a:lnTo>
                      <a:pt x="108" y="154"/>
                    </a:lnTo>
                    <a:close/>
                  </a:path>
                </a:pathLst>
              </a:custGeom>
              <a:solidFill>
                <a:srgbClr val="838383"/>
              </a:solidFill>
              <a:ln>
                <a:noFill/>
              </a:ln>
            </p:spPr>
            <p:txBody>
              <a:bodyPr vert="horz" wrap="square" lIns="68570" tIns="34285" rIns="68570"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95" name="Freeform 5"/>
              <p:cNvSpPr>
                <a:spLocks noEditPoints="1"/>
              </p:cNvSpPr>
              <p:nvPr/>
            </p:nvSpPr>
            <p:spPr bwMode="auto">
              <a:xfrm>
                <a:off x="7277302" y="1796716"/>
                <a:ext cx="3428055" cy="577517"/>
              </a:xfrm>
              <a:custGeom>
                <a:avLst/>
                <a:gdLst>
                  <a:gd name="T0" fmla="*/ 688 w 691"/>
                  <a:gd name="T1" fmla="*/ 24 h 208"/>
                  <a:gd name="T2" fmla="*/ 289 w 691"/>
                  <a:gd name="T3" fmla="*/ 0 h 208"/>
                  <a:gd name="T4" fmla="*/ 0 w 691"/>
                  <a:gd name="T5" fmla="*/ 97 h 208"/>
                  <a:gd name="T6" fmla="*/ 0 w 691"/>
                  <a:gd name="T7" fmla="*/ 171 h 208"/>
                  <a:gd name="T8" fmla="*/ 433 w 691"/>
                  <a:gd name="T9" fmla="*/ 208 h 208"/>
                  <a:gd name="T10" fmla="*/ 691 w 691"/>
                  <a:gd name="T11" fmla="*/ 100 h 208"/>
                  <a:gd name="T12" fmla="*/ 688 w 691"/>
                  <a:gd name="T13" fmla="*/ 24 h 208"/>
                  <a:gd name="T14" fmla="*/ 15 w 691"/>
                  <a:gd name="T15" fmla="*/ 159 h 208"/>
                  <a:gd name="T16" fmla="*/ 15 w 691"/>
                  <a:gd name="T17" fmla="*/ 112 h 208"/>
                  <a:gd name="T18" fmla="*/ 418 w 691"/>
                  <a:gd name="T19" fmla="*/ 146 h 208"/>
                  <a:gd name="T20" fmla="*/ 421 w 691"/>
                  <a:gd name="T21" fmla="*/ 193 h 208"/>
                  <a:gd name="T22" fmla="*/ 15 w 691"/>
                  <a:gd name="T23" fmla="*/ 159 h 208"/>
                  <a:gd name="T24" fmla="*/ 268 w 691"/>
                  <a:gd name="T25" fmla="*/ 146 h 208"/>
                  <a:gd name="T26" fmla="*/ 268 w 691"/>
                  <a:gd name="T27" fmla="*/ 166 h 208"/>
                  <a:gd name="T28" fmla="*/ 406 w 691"/>
                  <a:gd name="T29" fmla="*/ 178 h 208"/>
                  <a:gd name="T30" fmla="*/ 406 w 691"/>
                  <a:gd name="T31" fmla="*/ 159 h 208"/>
                  <a:gd name="T32" fmla="*/ 268 w 691"/>
                  <a:gd name="T33" fmla="*/ 146 h 208"/>
                  <a:gd name="T34" fmla="*/ 34 w 691"/>
                  <a:gd name="T35" fmla="*/ 146 h 208"/>
                  <a:gd name="T36" fmla="*/ 43 w 691"/>
                  <a:gd name="T37" fmla="*/ 149 h 208"/>
                  <a:gd name="T38" fmla="*/ 43 w 691"/>
                  <a:gd name="T39" fmla="*/ 129 h 208"/>
                  <a:gd name="T40" fmla="*/ 34 w 691"/>
                  <a:gd name="T41" fmla="*/ 127 h 208"/>
                  <a:gd name="T42" fmla="*/ 34 w 691"/>
                  <a:gd name="T43" fmla="*/ 146 h 208"/>
                  <a:gd name="T44" fmla="*/ 51 w 691"/>
                  <a:gd name="T45" fmla="*/ 149 h 208"/>
                  <a:gd name="T46" fmla="*/ 58 w 691"/>
                  <a:gd name="T47" fmla="*/ 149 h 208"/>
                  <a:gd name="T48" fmla="*/ 58 w 691"/>
                  <a:gd name="T49" fmla="*/ 129 h 208"/>
                  <a:gd name="T50" fmla="*/ 51 w 691"/>
                  <a:gd name="T51" fmla="*/ 129 h 208"/>
                  <a:gd name="T52" fmla="*/ 51 w 691"/>
                  <a:gd name="T53" fmla="*/ 149 h 208"/>
                  <a:gd name="T54" fmla="*/ 125 w 691"/>
                  <a:gd name="T55" fmla="*/ 154 h 208"/>
                  <a:gd name="T56" fmla="*/ 132 w 691"/>
                  <a:gd name="T57" fmla="*/ 156 h 208"/>
                  <a:gd name="T58" fmla="*/ 132 w 691"/>
                  <a:gd name="T59" fmla="*/ 137 h 208"/>
                  <a:gd name="T60" fmla="*/ 125 w 691"/>
                  <a:gd name="T61" fmla="*/ 134 h 208"/>
                  <a:gd name="T62" fmla="*/ 125 w 691"/>
                  <a:gd name="T63" fmla="*/ 154 h 208"/>
                  <a:gd name="T64" fmla="*/ 139 w 691"/>
                  <a:gd name="T65" fmla="*/ 156 h 208"/>
                  <a:gd name="T66" fmla="*/ 146 w 691"/>
                  <a:gd name="T67" fmla="*/ 156 h 208"/>
                  <a:gd name="T68" fmla="*/ 146 w 691"/>
                  <a:gd name="T69" fmla="*/ 137 h 208"/>
                  <a:gd name="T70" fmla="*/ 139 w 691"/>
                  <a:gd name="T71" fmla="*/ 137 h 208"/>
                  <a:gd name="T72" fmla="*/ 139 w 691"/>
                  <a:gd name="T73" fmla="*/ 156 h 208"/>
                  <a:gd name="T74" fmla="*/ 65 w 691"/>
                  <a:gd name="T75" fmla="*/ 149 h 208"/>
                  <a:gd name="T76" fmla="*/ 72 w 691"/>
                  <a:gd name="T77" fmla="*/ 151 h 208"/>
                  <a:gd name="T78" fmla="*/ 72 w 691"/>
                  <a:gd name="T79" fmla="*/ 132 h 208"/>
                  <a:gd name="T80" fmla="*/ 65 w 691"/>
                  <a:gd name="T81" fmla="*/ 129 h 208"/>
                  <a:gd name="T82" fmla="*/ 65 w 691"/>
                  <a:gd name="T83" fmla="*/ 149 h 208"/>
                  <a:gd name="T84" fmla="*/ 79 w 691"/>
                  <a:gd name="T85" fmla="*/ 151 h 208"/>
                  <a:gd name="T86" fmla="*/ 86 w 691"/>
                  <a:gd name="T87" fmla="*/ 151 h 208"/>
                  <a:gd name="T88" fmla="*/ 86 w 691"/>
                  <a:gd name="T89" fmla="*/ 132 h 208"/>
                  <a:gd name="T90" fmla="*/ 79 w 691"/>
                  <a:gd name="T91" fmla="*/ 132 h 208"/>
                  <a:gd name="T92" fmla="*/ 79 w 691"/>
                  <a:gd name="T93" fmla="*/ 151 h 208"/>
                  <a:gd name="T94" fmla="*/ 94 w 691"/>
                  <a:gd name="T95" fmla="*/ 151 h 208"/>
                  <a:gd name="T96" fmla="*/ 101 w 691"/>
                  <a:gd name="T97" fmla="*/ 154 h 208"/>
                  <a:gd name="T98" fmla="*/ 101 w 691"/>
                  <a:gd name="T99" fmla="*/ 134 h 208"/>
                  <a:gd name="T100" fmla="*/ 94 w 691"/>
                  <a:gd name="T101" fmla="*/ 132 h 208"/>
                  <a:gd name="T102" fmla="*/ 94 w 691"/>
                  <a:gd name="T103" fmla="*/ 151 h 208"/>
                  <a:gd name="T104" fmla="*/ 108 w 691"/>
                  <a:gd name="T105" fmla="*/ 154 h 208"/>
                  <a:gd name="T106" fmla="*/ 117 w 691"/>
                  <a:gd name="T107" fmla="*/ 154 h 208"/>
                  <a:gd name="T108" fmla="*/ 117 w 691"/>
                  <a:gd name="T109" fmla="*/ 134 h 208"/>
                  <a:gd name="T110" fmla="*/ 108 w 691"/>
                  <a:gd name="T111" fmla="*/ 134 h 208"/>
                  <a:gd name="T112" fmla="*/ 108 w 691"/>
                  <a:gd name="T113"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1" h="208">
                    <a:moveTo>
                      <a:pt x="688" y="24"/>
                    </a:moveTo>
                    <a:lnTo>
                      <a:pt x="289" y="0"/>
                    </a:lnTo>
                    <a:lnTo>
                      <a:pt x="0" y="97"/>
                    </a:lnTo>
                    <a:lnTo>
                      <a:pt x="0" y="171"/>
                    </a:lnTo>
                    <a:lnTo>
                      <a:pt x="433" y="208"/>
                    </a:lnTo>
                    <a:lnTo>
                      <a:pt x="691" y="100"/>
                    </a:lnTo>
                    <a:lnTo>
                      <a:pt x="688" y="24"/>
                    </a:lnTo>
                    <a:close/>
                    <a:moveTo>
                      <a:pt x="15" y="159"/>
                    </a:moveTo>
                    <a:lnTo>
                      <a:pt x="15" y="112"/>
                    </a:lnTo>
                    <a:lnTo>
                      <a:pt x="418" y="146"/>
                    </a:lnTo>
                    <a:lnTo>
                      <a:pt x="421" y="193"/>
                    </a:lnTo>
                    <a:lnTo>
                      <a:pt x="15" y="159"/>
                    </a:lnTo>
                    <a:close/>
                    <a:moveTo>
                      <a:pt x="268" y="146"/>
                    </a:moveTo>
                    <a:lnTo>
                      <a:pt x="268" y="166"/>
                    </a:lnTo>
                    <a:lnTo>
                      <a:pt x="406" y="178"/>
                    </a:lnTo>
                    <a:lnTo>
                      <a:pt x="406" y="159"/>
                    </a:lnTo>
                    <a:lnTo>
                      <a:pt x="268" y="146"/>
                    </a:lnTo>
                    <a:close/>
                    <a:moveTo>
                      <a:pt x="34" y="146"/>
                    </a:moveTo>
                    <a:lnTo>
                      <a:pt x="43" y="149"/>
                    </a:lnTo>
                    <a:lnTo>
                      <a:pt x="43" y="129"/>
                    </a:lnTo>
                    <a:lnTo>
                      <a:pt x="34" y="127"/>
                    </a:lnTo>
                    <a:lnTo>
                      <a:pt x="34" y="146"/>
                    </a:lnTo>
                    <a:close/>
                    <a:moveTo>
                      <a:pt x="51" y="149"/>
                    </a:moveTo>
                    <a:lnTo>
                      <a:pt x="58" y="149"/>
                    </a:lnTo>
                    <a:lnTo>
                      <a:pt x="58" y="129"/>
                    </a:lnTo>
                    <a:lnTo>
                      <a:pt x="51" y="129"/>
                    </a:lnTo>
                    <a:lnTo>
                      <a:pt x="51" y="149"/>
                    </a:lnTo>
                    <a:close/>
                    <a:moveTo>
                      <a:pt x="125" y="154"/>
                    </a:moveTo>
                    <a:lnTo>
                      <a:pt x="132" y="156"/>
                    </a:lnTo>
                    <a:lnTo>
                      <a:pt x="132" y="137"/>
                    </a:lnTo>
                    <a:lnTo>
                      <a:pt x="125" y="134"/>
                    </a:lnTo>
                    <a:lnTo>
                      <a:pt x="125" y="154"/>
                    </a:lnTo>
                    <a:close/>
                    <a:moveTo>
                      <a:pt x="139" y="156"/>
                    </a:moveTo>
                    <a:lnTo>
                      <a:pt x="146" y="156"/>
                    </a:lnTo>
                    <a:lnTo>
                      <a:pt x="146" y="137"/>
                    </a:lnTo>
                    <a:lnTo>
                      <a:pt x="139" y="137"/>
                    </a:lnTo>
                    <a:lnTo>
                      <a:pt x="139" y="156"/>
                    </a:lnTo>
                    <a:close/>
                    <a:moveTo>
                      <a:pt x="65" y="149"/>
                    </a:moveTo>
                    <a:lnTo>
                      <a:pt x="72" y="151"/>
                    </a:lnTo>
                    <a:lnTo>
                      <a:pt x="72" y="132"/>
                    </a:lnTo>
                    <a:lnTo>
                      <a:pt x="65" y="129"/>
                    </a:lnTo>
                    <a:lnTo>
                      <a:pt x="65" y="149"/>
                    </a:lnTo>
                    <a:close/>
                    <a:moveTo>
                      <a:pt x="79" y="151"/>
                    </a:moveTo>
                    <a:lnTo>
                      <a:pt x="86" y="151"/>
                    </a:lnTo>
                    <a:lnTo>
                      <a:pt x="86" y="132"/>
                    </a:lnTo>
                    <a:lnTo>
                      <a:pt x="79" y="132"/>
                    </a:lnTo>
                    <a:lnTo>
                      <a:pt x="79" y="151"/>
                    </a:lnTo>
                    <a:close/>
                    <a:moveTo>
                      <a:pt x="94" y="151"/>
                    </a:moveTo>
                    <a:lnTo>
                      <a:pt x="101" y="154"/>
                    </a:lnTo>
                    <a:lnTo>
                      <a:pt x="101" y="134"/>
                    </a:lnTo>
                    <a:lnTo>
                      <a:pt x="94" y="132"/>
                    </a:lnTo>
                    <a:lnTo>
                      <a:pt x="94" y="151"/>
                    </a:lnTo>
                    <a:close/>
                    <a:moveTo>
                      <a:pt x="108" y="154"/>
                    </a:moveTo>
                    <a:lnTo>
                      <a:pt x="117" y="154"/>
                    </a:lnTo>
                    <a:lnTo>
                      <a:pt x="117" y="134"/>
                    </a:lnTo>
                    <a:lnTo>
                      <a:pt x="108" y="134"/>
                    </a:lnTo>
                    <a:lnTo>
                      <a:pt x="108" y="154"/>
                    </a:lnTo>
                    <a:close/>
                  </a:path>
                </a:pathLst>
              </a:custGeom>
              <a:solidFill>
                <a:srgbClr val="838383"/>
              </a:solidFill>
              <a:ln>
                <a:noFill/>
              </a:ln>
            </p:spPr>
            <p:txBody>
              <a:bodyPr vert="horz" wrap="square" lIns="68570" tIns="34285" rIns="68570"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grpSp>
      </p:grpSp>
      <p:sp>
        <p:nvSpPr>
          <p:cNvPr id="96" name="Rectangle 95"/>
          <p:cNvSpPr/>
          <p:nvPr/>
        </p:nvSpPr>
        <p:spPr>
          <a:xfrm>
            <a:off x="7870424" y="5684594"/>
            <a:ext cx="823405" cy="69048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50" b="0" i="0" u="none" strike="noStrike" kern="0" cap="none" spc="0" normalizeH="0" baseline="0" noProof="0" dirty="0">
                <a:ln>
                  <a:noFill/>
                </a:ln>
                <a:solidFill>
                  <a:prstClr val="white"/>
                </a:solidFill>
                <a:effectLst/>
                <a:uLnTx/>
                <a:uFillTx/>
                <a:latin typeface="Segoe UI"/>
                <a:ea typeface="+mn-ea"/>
                <a:cs typeface="+mn-cs"/>
              </a:rPr>
              <a:t>Q</a:t>
            </a:r>
          </a:p>
        </p:txBody>
      </p:sp>
      <p:grpSp>
        <p:nvGrpSpPr>
          <p:cNvPr id="97" name="Group 96"/>
          <p:cNvGrpSpPr/>
          <p:nvPr/>
        </p:nvGrpSpPr>
        <p:grpSpPr>
          <a:xfrm>
            <a:off x="9078276" y="5800692"/>
            <a:ext cx="497117" cy="750053"/>
            <a:chOff x="6550624" y="989008"/>
            <a:chExt cx="662917" cy="1000213"/>
          </a:xfrm>
        </p:grpSpPr>
        <p:cxnSp>
          <p:nvCxnSpPr>
            <p:cNvPr id="98" name="Straight Arrow Connector 97"/>
            <p:cNvCxnSpPr/>
            <p:nvPr/>
          </p:nvCxnSpPr>
          <p:spPr>
            <a:xfrm flipV="1">
              <a:off x="6550624" y="989008"/>
              <a:ext cx="648115" cy="460384"/>
            </a:xfrm>
            <a:prstGeom prst="straightConnector1">
              <a:avLst/>
            </a:prstGeom>
            <a:noFill/>
            <a:ln w="9525" cap="flat" cmpd="sng" algn="ctr">
              <a:solidFill>
                <a:srgbClr val="000000"/>
              </a:solidFill>
              <a:prstDash val="solid"/>
              <a:tailEnd type="triangle"/>
            </a:ln>
            <a:effectLst/>
          </p:spPr>
        </p:cxnSp>
        <p:cxnSp>
          <p:nvCxnSpPr>
            <p:cNvPr id="99" name="Straight Arrow Connector 98"/>
            <p:cNvCxnSpPr/>
            <p:nvPr/>
          </p:nvCxnSpPr>
          <p:spPr>
            <a:xfrm>
              <a:off x="6565426" y="1528837"/>
              <a:ext cx="648115" cy="460384"/>
            </a:xfrm>
            <a:prstGeom prst="straightConnector1">
              <a:avLst/>
            </a:prstGeom>
            <a:noFill/>
            <a:ln w="9525" cap="flat" cmpd="sng" algn="ctr">
              <a:solidFill>
                <a:srgbClr val="000000"/>
              </a:solidFill>
              <a:prstDash val="solid"/>
              <a:tailEnd type="triangle"/>
            </a:ln>
            <a:effectLst/>
          </p:spPr>
        </p:cxnSp>
      </p:grpSp>
      <p:sp>
        <p:nvSpPr>
          <p:cNvPr id="100" name="Rectangle 99"/>
          <p:cNvSpPr/>
          <p:nvPr/>
        </p:nvSpPr>
        <p:spPr>
          <a:xfrm>
            <a:off x="9330385" y="3160824"/>
            <a:ext cx="823405" cy="69048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50" b="0" i="0" u="none" strike="noStrike" kern="0" cap="none" spc="0" normalizeH="0" baseline="0" noProof="0" dirty="0">
                <a:ln>
                  <a:noFill/>
                </a:ln>
                <a:solidFill>
                  <a:prstClr val="white"/>
                </a:solidFill>
                <a:effectLst/>
                <a:uLnTx/>
                <a:uFillTx/>
                <a:latin typeface="Segoe UI"/>
                <a:ea typeface="+mn-ea"/>
                <a:cs typeface="+mn-cs"/>
              </a:rPr>
              <a:t>Q</a:t>
            </a:r>
          </a:p>
        </p:txBody>
      </p:sp>
      <p:grpSp>
        <p:nvGrpSpPr>
          <p:cNvPr id="101" name="Group 100"/>
          <p:cNvGrpSpPr/>
          <p:nvPr/>
        </p:nvGrpSpPr>
        <p:grpSpPr>
          <a:xfrm>
            <a:off x="9638144" y="5540236"/>
            <a:ext cx="2570677" cy="1010509"/>
            <a:chOff x="7297220" y="641684"/>
            <a:chExt cx="3428055" cy="1347537"/>
          </a:xfrm>
        </p:grpSpPr>
        <p:sp>
          <p:nvSpPr>
            <p:cNvPr id="102" name="Rectangle 101"/>
            <p:cNvSpPr/>
            <p:nvPr/>
          </p:nvSpPr>
          <p:spPr>
            <a:xfrm>
              <a:off x="7297220"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3" name="Rectangle 102"/>
            <p:cNvSpPr/>
            <p:nvPr/>
          </p:nvSpPr>
          <p:spPr>
            <a:xfrm>
              <a:off x="7734233"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4" name="Rectangle 103"/>
            <p:cNvSpPr/>
            <p:nvPr/>
          </p:nvSpPr>
          <p:spPr>
            <a:xfrm>
              <a:off x="8169307"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5" name="Rectangle 104"/>
            <p:cNvSpPr/>
            <p:nvPr/>
          </p:nvSpPr>
          <p:spPr>
            <a:xfrm>
              <a:off x="8606320"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6" name="Rectangle 105"/>
            <p:cNvSpPr/>
            <p:nvPr/>
          </p:nvSpPr>
          <p:spPr>
            <a:xfrm>
              <a:off x="9031165"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7" name="Rectangle 106"/>
            <p:cNvSpPr/>
            <p:nvPr/>
          </p:nvSpPr>
          <p:spPr>
            <a:xfrm>
              <a:off x="9468178"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8" name="Rectangle 107"/>
            <p:cNvSpPr/>
            <p:nvPr/>
          </p:nvSpPr>
          <p:spPr>
            <a:xfrm>
              <a:off x="9903252"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9" name="Rectangle 108"/>
            <p:cNvSpPr/>
            <p:nvPr/>
          </p:nvSpPr>
          <p:spPr>
            <a:xfrm>
              <a:off x="10340265"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0" name="Rectangle 109"/>
            <p:cNvSpPr/>
            <p:nvPr/>
          </p:nvSpPr>
          <p:spPr>
            <a:xfrm>
              <a:off x="7297220"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1" name="Rectangle 110"/>
            <p:cNvSpPr/>
            <p:nvPr/>
          </p:nvSpPr>
          <p:spPr>
            <a:xfrm>
              <a:off x="7734233"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2" name="Rectangle 111"/>
            <p:cNvSpPr/>
            <p:nvPr/>
          </p:nvSpPr>
          <p:spPr>
            <a:xfrm>
              <a:off x="8169307"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3" name="Rectangle 112"/>
            <p:cNvSpPr/>
            <p:nvPr/>
          </p:nvSpPr>
          <p:spPr>
            <a:xfrm>
              <a:off x="8606320"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4" name="Rectangle 113"/>
            <p:cNvSpPr/>
            <p:nvPr/>
          </p:nvSpPr>
          <p:spPr>
            <a:xfrm>
              <a:off x="9031165"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5" name="Rectangle 114"/>
            <p:cNvSpPr/>
            <p:nvPr/>
          </p:nvSpPr>
          <p:spPr>
            <a:xfrm>
              <a:off x="9468178"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6" name="Rectangle 115"/>
            <p:cNvSpPr/>
            <p:nvPr/>
          </p:nvSpPr>
          <p:spPr>
            <a:xfrm>
              <a:off x="9903252"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7" name="Rectangle 116"/>
            <p:cNvSpPr/>
            <p:nvPr/>
          </p:nvSpPr>
          <p:spPr>
            <a:xfrm>
              <a:off x="10340265"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grpSp>
    </p:spTree>
    <p:extLst>
      <p:ext uri="{BB962C8B-B14F-4D97-AF65-F5344CB8AC3E}">
        <p14:creationId xmlns:p14="http://schemas.microsoft.com/office/powerpoint/2010/main" val="1867486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000" fill="hold"/>
                                        <p:tgtEl>
                                          <p:spTgt spid="100"/>
                                        </p:tgtEl>
                                        <p:attrNameLst>
                                          <p:attrName>ppt_x</p:attrName>
                                        </p:attrNameLst>
                                      </p:cBhvr>
                                      <p:tavLst>
                                        <p:tav tm="0">
                                          <p:val>
                                            <p:strVal val="0-#ppt_w/2"/>
                                          </p:val>
                                        </p:tav>
                                        <p:tav tm="100000">
                                          <p:val>
                                            <p:strVal val="#ppt_x"/>
                                          </p:val>
                                        </p:tav>
                                      </p:tavLst>
                                    </p:anim>
                                    <p:anim calcmode="lin" valueType="num">
                                      <p:cBhvr additive="base">
                                        <p:cTn id="11" dur="1000" fill="hold"/>
                                        <p:tgtEl>
                                          <p:spTgt spid="100"/>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cBhvr additive="base">
                                        <p:cTn id="18" dur="1000" fill="hold"/>
                                        <p:tgtEl>
                                          <p:spTgt spid="96"/>
                                        </p:tgtEl>
                                        <p:attrNameLst>
                                          <p:attrName>ppt_x</p:attrName>
                                        </p:attrNameLst>
                                      </p:cBhvr>
                                      <p:tavLst>
                                        <p:tav tm="0">
                                          <p:val>
                                            <p:strVal val="0-#ppt_w/2"/>
                                          </p:val>
                                        </p:tav>
                                        <p:tav tm="100000">
                                          <p:val>
                                            <p:strVal val="#ppt_x"/>
                                          </p:val>
                                        </p:tav>
                                      </p:tavLst>
                                    </p:anim>
                                    <p:anim calcmode="lin" valueType="num">
                                      <p:cBhvr additive="base">
                                        <p:cTn id="19" dur="1000" fill="hold"/>
                                        <p:tgtEl>
                                          <p:spTgt spid="9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wipe(left)">
                                      <p:cBhvr>
                                        <p:cTn id="23" dur="1000"/>
                                        <p:tgtEl>
                                          <p:spTgt spid="97"/>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24CE5-2E6E-4F61-8F0F-C51CA5D4F594}"/>
              </a:ext>
            </a:extLst>
          </p:cNvPr>
          <p:cNvSpPr>
            <a:spLocks noGrp="1"/>
          </p:cNvSpPr>
          <p:nvPr>
            <p:ph type="title"/>
          </p:nvPr>
        </p:nvSpPr>
        <p:spPr/>
        <p:txBody>
          <a:bodyPr/>
          <a:lstStyle/>
          <a:p>
            <a:r>
              <a:rPr lang="en-GB" dirty="0"/>
              <a:t>Resource Classes</a:t>
            </a:r>
            <a:endParaRPr lang="en-US" dirty="0"/>
          </a:p>
        </p:txBody>
      </p:sp>
      <p:sp>
        <p:nvSpPr>
          <p:cNvPr id="5" name="Content Placeholder 4">
            <a:extLst>
              <a:ext uri="{FF2B5EF4-FFF2-40B4-BE49-F238E27FC236}">
                <a16:creationId xmlns:a16="http://schemas.microsoft.com/office/drawing/2014/main" id="{75C2FDBD-508B-4A62-B4C1-2C08D9F7E8FE}"/>
              </a:ext>
            </a:extLst>
          </p:cNvPr>
          <p:cNvSpPr>
            <a:spLocks noGrp="1"/>
          </p:cNvSpPr>
          <p:nvPr>
            <p:ph idx="1"/>
          </p:nvPr>
        </p:nvSpPr>
        <p:spPr>
          <a:xfrm>
            <a:off x="274640" y="1212851"/>
            <a:ext cx="11887198" cy="5486400"/>
          </a:xfrm>
        </p:spPr>
        <p:txBody>
          <a:bodyPr>
            <a:normAutofit/>
          </a:bodyPr>
          <a:lstStyle/>
          <a:p>
            <a:pPr marL="0" indent="0">
              <a:buNone/>
            </a:pPr>
            <a:r>
              <a:rPr lang="en-US" sz="3200" dirty="0"/>
              <a:t>Resource classes map concurrency slots to user requests and thus, provide control over </a:t>
            </a:r>
            <a:r>
              <a:rPr lang="en-US" sz="3200" b="1" dirty="0"/>
              <a:t>memory</a:t>
            </a:r>
            <a:r>
              <a:rPr lang="en-US" sz="3200" dirty="0"/>
              <a:t> allocation.</a:t>
            </a:r>
          </a:p>
          <a:p>
            <a:pPr marL="0" indent="0">
              <a:buNone/>
            </a:pPr>
            <a:endParaRPr lang="en-US" sz="3200" dirty="0"/>
          </a:p>
          <a:p>
            <a:pPr marL="0" indent="0">
              <a:buNone/>
            </a:pPr>
            <a:r>
              <a:rPr lang="en-US" sz="3200" dirty="0"/>
              <a:t>Not all queries consume resource classes (metadata, create/drop, DMVs, </a:t>
            </a:r>
            <a:r>
              <a:rPr lang="en-US" sz="3200" dirty="0" err="1"/>
              <a:t>etc</a:t>
            </a:r>
            <a:r>
              <a:rPr lang="en-US" sz="3200" dirty="0"/>
              <a:t>…)</a:t>
            </a:r>
          </a:p>
          <a:p>
            <a:pPr marL="0" indent="0">
              <a:buNone/>
            </a:pPr>
            <a:endParaRPr lang="en-US" sz="3200" dirty="0"/>
          </a:p>
          <a:p>
            <a:pPr marL="0" indent="0">
              <a:buNone/>
            </a:pPr>
            <a:r>
              <a:rPr lang="en-US" sz="3200" dirty="0"/>
              <a:t>Reservation and allocation of memory is a necessity to avoid </a:t>
            </a:r>
            <a:r>
              <a:rPr lang="en-US" sz="3200" i="1" dirty="0"/>
              <a:t>distributed deadlocks </a:t>
            </a:r>
            <a:r>
              <a:rPr lang="en-US" sz="3200" dirty="0">
                <a:sym typeface="Wingdings" panose="05000000000000000000" pitchFamily="2" charset="2"/>
              </a:rPr>
              <a:t>.</a:t>
            </a:r>
            <a:endParaRPr lang="en-US" sz="3200" dirty="0"/>
          </a:p>
          <a:p>
            <a:pPr marL="0" indent="0">
              <a:buNone/>
            </a:pPr>
            <a:endParaRPr lang="en-US" sz="3264" dirty="0"/>
          </a:p>
          <a:p>
            <a:pPr marL="0" indent="0">
              <a:buNone/>
            </a:pPr>
            <a:r>
              <a:rPr lang="en-US" sz="3264" dirty="0"/>
              <a:t>There are two types of resource classes: </a:t>
            </a:r>
            <a:r>
              <a:rPr lang="en-US" sz="3264" b="1" dirty="0"/>
              <a:t>Static</a:t>
            </a:r>
            <a:r>
              <a:rPr lang="en-US" sz="3264" dirty="0"/>
              <a:t> and </a:t>
            </a:r>
            <a:r>
              <a:rPr lang="en-US" sz="3264" b="1" dirty="0"/>
              <a:t>Dynamic</a:t>
            </a:r>
          </a:p>
          <a:p>
            <a:pPr marL="0" indent="0">
              <a:buNone/>
            </a:pPr>
            <a:endParaRPr lang="en-US" sz="3264" dirty="0"/>
          </a:p>
        </p:txBody>
      </p:sp>
    </p:spTree>
    <p:extLst>
      <p:ext uri="{BB962C8B-B14F-4D97-AF65-F5344CB8AC3E}">
        <p14:creationId xmlns:p14="http://schemas.microsoft.com/office/powerpoint/2010/main" val="2464918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dirty="0"/>
              <a:t>Allocates variable amounts of memory depending on the scale of the DW instance.</a:t>
            </a:r>
          </a:p>
          <a:p>
            <a:pPr marL="0" indent="0">
              <a:buNone/>
            </a:pPr>
            <a:endParaRPr lang="en-US" sz="3199" dirty="0"/>
          </a:p>
          <a:p>
            <a:pPr marL="228574" lvl="1" indent="0">
              <a:spcBef>
                <a:spcPts val="1224"/>
              </a:spcBef>
              <a:buNone/>
            </a:pPr>
            <a:r>
              <a:rPr lang="en-US" dirty="0"/>
              <a:t>  Beneficial for variable sized workloads that scale to meet demand.</a:t>
            </a:r>
          </a:p>
          <a:p>
            <a:pPr marL="228574" lvl="1" indent="0">
              <a:spcBef>
                <a:spcPts val="1224"/>
              </a:spcBef>
              <a:buNone/>
            </a:pPr>
            <a:r>
              <a:rPr lang="en-US" dirty="0"/>
              <a:t>  There is no increase in concurrency with scaling.  Should be avoided.</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599"/>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No sign">
            <a:extLst>
              <a:ext uri="{FF2B5EF4-FFF2-40B4-BE49-F238E27FC236}">
                <a16:creationId xmlns:a16="http://schemas.microsoft.com/office/drawing/2014/main" id="{ADF4FC2B-0A75-4D0C-9B4C-F3FA53FBF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656860"/>
            <a:ext cx="533325" cy="533325"/>
          </a:xfrm>
          <a:prstGeom prst="rect">
            <a:avLst/>
          </a:prstGeom>
        </p:spPr>
      </p:pic>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340780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Dynamic Resource Class Example at DW3000c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4279214721"/>
              </p:ext>
            </p:extLst>
          </p:nvPr>
        </p:nvGraphicFramePr>
        <p:xfrm>
          <a:off x="1463357" y="3471862"/>
          <a:ext cx="9509760" cy="185420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err="1"/>
                        <a:t>SmallRc</a:t>
                      </a:r>
                      <a:endParaRPr lang="en-US" dirty="0"/>
                    </a:p>
                  </a:txBody>
                  <a:tcPr/>
                </a:tc>
                <a:tc>
                  <a:txBody>
                    <a:bodyPr/>
                    <a:lstStyle/>
                    <a:p>
                      <a:r>
                        <a:rPr lang="en-US" dirty="0"/>
                        <a:t>3</a:t>
                      </a:r>
                    </a:p>
                  </a:txBody>
                  <a:tcPr/>
                </a:tc>
                <a:tc>
                  <a:txBody>
                    <a:bodyPr/>
                    <a:lstStyle/>
                    <a:p>
                      <a:r>
                        <a:rPr lang="en-US" dirty="0"/>
                        <a:t>45</a:t>
                      </a:r>
                    </a:p>
                  </a:txBody>
                  <a:tcPr/>
                </a:tc>
                <a:tc>
                  <a:txBody>
                    <a:bodyPr/>
                    <a:lstStyle/>
                    <a:p>
                      <a:r>
                        <a:rPr lang="en-US" dirty="0"/>
                        <a:t>32</a:t>
                      </a:r>
                    </a:p>
                  </a:txBody>
                  <a:tcPr/>
                </a:tc>
                <a:extLst>
                  <a:ext uri="{0D108BD9-81ED-4DB2-BD59-A6C34878D82A}">
                    <a16:rowId xmlns:a16="http://schemas.microsoft.com/office/drawing/2014/main" val="2243859183"/>
                  </a:ext>
                </a:extLst>
              </a:tr>
              <a:tr h="370840">
                <a:tc>
                  <a:txBody>
                    <a:bodyPr/>
                    <a:lstStyle/>
                    <a:p>
                      <a:r>
                        <a:rPr lang="en-US" dirty="0" err="1"/>
                        <a:t>MediumRc</a:t>
                      </a:r>
                      <a:endParaRPr lang="en-US" dirty="0"/>
                    </a:p>
                  </a:txBody>
                  <a:tcPr/>
                </a:tc>
                <a:tc>
                  <a:txBody>
                    <a:bodyPr/>
                    <a:lstStyle/>
                    <a:p>
                      <a:r>
                        <a:rPr lang="en-US" dirty="0"/>
                        <a:t>12</a:t>
                      </a:r>
                    </a:p>
                  </a:txBody>
                  <a:tcPr/>
                </a:tc>
                <a:tc>
                  <a:txBody>
                    <a:bodyPr/>
                    <a:lstStyle/>
                    <a:p>
                      <a:r>
                        <a:rPr lang="en-US" dirty="0"/>
                        <a:t>180</a:t>
                      </a:r>
                    </a:p>
                  </a:txBody>
                  <a:tcPr/>
                </a:tc>
                <a:tc>
                  <a:txBody>
                    <a:bodyPr/>
                    <a:lstStyle/>
                    <a:p>
                      <a:r>
                        <a:rPr lang="en-US" dirty="0"/>
                        <a:t>10</a:t>
                      </a:r>
                    </a:p>
                  </a:txBody>
                  <a:tcPr/>
                </a:tc>
                <a:extLst>
                  <a:ext uri="{0D108BD9-81ED-4DB2-BD59-A6C34878D82A}">
                    <a16:rowId xmlns:a16="http://schemas.microsoft.com/office/drawing/2014/main" val="762413858"/>
                  </a:ext>
                </a:extLst>
              </a:tr>
              <a:tr h="370840">
                <a:tc>
                  <a:txBody>
                    <a:bodyPr/>
                    <a:lstStyle/>
                    <a:p>
                      <a:r>
                        <a:rPr lang="en-US" dirty="0" err="1"/>
                        <a:t>LargeRc</a:t>
                      </a:r>
                      <a:endParaRPr lang="en-US" dirty="0"/>
                    </a:p>
                  </a:txBody>
                  <a:tcPr/>
                </a:tc>
                <a:tc>
                  <a:txBody>
                    <a:bodyPr/>
                    <a:lstStyle/>
                    <a:p>
                      <a:r>
                        <a:rPr lang="en-US" dirty="0"/>
                        <a:t>26</a:t>
                      </a:r>
                    </a:p>
                  </a:txBody>
                  <a:tcPr/>
                </a:tc>
                <a:tc>
                  <a:txBody>
                    <a:bodyPr/>
                    <a:lstStyle/>
                    <a:p>
                      <a:r>
                        <a:rPr lang="en-US" dirty="0"/>
                        <a:t>390</a:t>
                      </a:r>
                    </a:p>
                  </a:txBody>
                  <a:tcPr/>
                </a:tc>
                <a:tc>
                  <a:txBody>
                    <a:bodyPr/>
                    <a:lstStyle/>
                    <a:p>
                      <a:r>
                        <a:rPr lang="en-US" dirty="0"/>
                        <a:t>4</a:t>
                      </a:r>
                    </a:p>
                  </a:txBody>
                  <a:tcPr/>
                </a:tc>
                <a:extLst>
                  <a:ext uri="{0D108BD9-81ED-4DB2-BD59-A6C34878D82A}">
                    <a16:rowId xmlns:a16="http://schemas.microsoft.com/office/drawing/2014/main" val="2174717682"/>
                  </a:ext>
                </a:extLst>
              </a:tr>
              <a:tr h="370840">
                <a:tc>
                  <a:txBody>
                    <a:bodyPr/>
                    <a:lstStyle/>
                    <a:p>
                      <a:r>
                        <a:rPr lang="en-US" dirty="0" err="1"/>
                        <a:t>XLargeRc</a:t>
                      </a:r>
                      <a:endParaRPr lang="en-US" dirty="0"/>
                    </a:p>
                  </a:txBody>
                  <a:tcPr/>
                </a:tc>
                <a:tc>
                  <a:txBody>
                    <a:bodyPr/>
                    <a:lstStyle/>
                    <a:p>
                      <a:r>
                        <a:rPr lang="en-US" dirty="0"/>
                        <a:t>84</a:t>
                      </a:r>
                    </a:p>
                  </a:txBody>
                  <a:tcPr/>
                </a:tc>
                <a:tc>
                  <a:txBody>
                    <a:bodyPr/>
                    <a:lstStyle/>
                    <a:p>
                      <a:r>
                        <a:rPr lang="en-US" dirty="0"/>
                        <a:t>1,260</a:t>
                      </a:r>
                    </a:p>
                  </a:txBody>
                  <a:tcPr/>
                </a:tc>
                <a:tc>
                  <a:txBody>
                    <a:bodyPr/>
                    <a:lstStyle/>
                    <a:p>
                      <a:r>
                        <a:rPr lang="en-US" dirty="0"/>
                        <a:t>1</a:t>
                      </a:r>
                    </a:p>
                  </a:txBody>
                  <a:tcPr/>
                </a:tc>
                <a:extLst>
                  <a:ext uri="{0D108BD9-81ED-4DB2-BD59-A6C34878D82A}">
                    <a16:rowId xmlns:a16="http://schemas.microsoft.com/office/drawing/2014/main" val="1482258521"/>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1227655575"/>
              </p:ext>
            </p:extLst>
          </p:nvPr>
        </p:nvGraphicFramePr>
        <p:xfrm>
          <a:off x="3840797" y="1477962"/>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120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1,800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121315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Dynamic Resource Class Example at DW6000c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2628304184"/>
              </p:ext>
            </p:extLst>
          </p:nvPr>
        </p:nvGraphicFramePr>
        <p:xfrm>
          <a:off x="1463357" y="3471862"/>
          <a:ext cx="9509760" cy="185420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err="1"/>
                        <a:t>SmallRc</a:t>
                      </a:r>
                      <a:endParaRPr lang="en-US" dirty="0"/>
                    </a:p>
                  </a:txBody>
                  <a:tcPr/>
                </a:tc>
                <a:tc>
                  <a:txBody>
                    <a:bodyPr/>
                    <a:lstStyle/>
                    <a:p>
                      <a:r>
                        <a:rPr lang="en-US" dirty="0"/>
                        <a:t>7</a:t>
                      </a:r>
                    </a:p>
                  </a:txBody>
                  <a:tcPr/>
                </a:tc>
                <a:tc>
                  <a:txBody>
                    <a:bodyPr/>
                    <a:lstStyle/>
                    <a:p>
                      <a:r>
                        <a:rPr lang="en-US" dirty="0"/>
                        <a:t>105</a:t>
                      </a:r>
                    </a:p>
                  </a:txBody>
                  <a:tcPr/>
                </a:tc>
                <a:tc>
                  <a:txBody>
                    <a:bodyPr/>
                    <a:lstStyle/>
                    <a:p>
                      <a:r>
                        <a:rPr lang="en-US" dirty="0"/>
                        <a:t>32</a:t>
                      </a:r>
                    </a:p>
                  </a:txBody>
                  <a:tcPr/>
                </a:tc>
                <a:extLst>
                  <a:ext uri="{0D108BD9-81ED-4DB2-BD59-A6C34878D82A}">
                    <a16:rowId xmlns:a16="http://schemas.microsoft.com/office/drawing/2014/main" val="2243859183"/>
                  </a:ext>
                </a:extLst>
              </a:tr>
              <a:tr h="370840">
                <a:tc>
                  <a:txBody>
                    <a:bodyPr/>
                    <a:lstStyle/>
                    <a:p>
                      <a:r>
                        <a:rPr lang="en-US" dirty="0" err="1"/>
                        <a:t>MediumRc</a:t>
                      </a:r>
                      <a:endParaRPr lang="en-US" dirty="0"/>
                    </a:p>
                  </a:txBody>
                  <a:tcPr/>
                </a:tc>
                <a:tc>
                  <a:txBody>
                    <a:bodyPr/>
                    <a:lstStyle/>
                    <a:p>
                      <a:r>
                        <a:rPr lang="en-US" dirty="0"/>
                        <a:t>24</a:t>
                      </a:r>
                    </a:p>
                  </a:txBody>
                  <a:tcPr/>
                </a:tc>
                <a:tc>
                  <a:txBody>
                    <a:bodyPr/>
                    <a:lstStyle/>
                    <a:p>
                      <a:r>
                        <a:rPr lang="en-US" dirty="0"/>
                        <a:t>360</a:t>
                      </a:r>
                    </a:p>
                  </a:txBody>
                  <a:tcPr/>
                </a:tc>
                <a:tc>
                  <a:txBody>
                    <a:bodyPr/>
                    <a:lstStyle/>
                    <a:p>
                      <a:r>
                        <a:rPr lang="en-US" dirty="0"/>
                        <a:t>10</a:t>
                      </a:r>
                    </a:p>
                  </a:txBody>
                  <a:tcPr/>
                </a:tc>
                <a:extLst>
                  <a:ext uri="{0D108BD9-81ED-4DB2-BD59-A6C34878D82A}">
                    <a16:rowId xmlns:a16="http://schemas.microsoft.com/office/drawing/2014/main" val="762413858"/>
                  </a:ext>
                </a:extLst>
              </a:tr>
              <a:tr h="370840">
                <a:tc>
                  <a:txBody>
                    <a:bodyPr/>
                    <a:lstStyle/>
                    <a:p>
                      <a:r>
                        <a:rPr lang="en-US" dirty="0" err="1"/>
                        <a:t>LargeRc</a:t>
                      </a:r>
                      <a:endParaRPr lang="en-US" dirty="0"/>
                    </a:p>
                  </a:txBody>
                  <a:tcPr/>
                </a:tc>
                <a:tc>
                  <a:txBody>
                    <a:bodyPr/>
                    <a:lstStyle/>
                    <a:p>
                      <a:r>
                        <a:rPr lang="en-US" dirty="0"/>
                        <a:t>52</a:t>
                      </a:r>
                    </a:p>
                  </a:txBody>
                  <a:tcPr/>
                </a:tc>
                <a:tc>
                  <a:txBody>
                    <a:bodyPr/>
                    <a:lstStyle/>
                    <a:p>
                      <a:r>
                        <a:rPr lang="en-US" dirty="0"/>
                        <a:t>780</a:t>
                      </a:r>
                    </a:p>
                  </a:txBody>
                  <a:tcPr/>
                </a:tc>
                <a:tc>
                  <a:txBody>
                    <a:bodyPr/>
                    <a:lstStyle/>
                    <a:p>
                      <a:r>
                        <a:rPr lang="en-US" dirty="0"/>
                        <a:t>4</a:t>
                      </a:r>
                    </a:p>
                  </a:txBody>
                  <a:tcPr/>
                </a:tc>
                <a:extLst>
                  <a:ext uri="{0D108BD9-81ED-4DB2-BD59-A6C34878D82A}">
                    <a16:rowId xmlns:a16="http://schemas.microsoft.com/office/drawing/2014/main" val="2174717682"/>
                  </a:ext>
                </a:extLst>
              </a:tr>
              <a:tr h="370840">
                <a:tc>
                  <a:txBody>
                    <a:bodyPr/>
                    <a:lstStyle/>
                    <a:p>
                      <a:r>
                        <a:rPr lang="en-US" dirty="0" err="1"/>
                        <a:t>XLargeRc</a:t>
                      </a:r>
                      <a:endParaRPr lang="en-US" dirty="0"/>
                    </a:p>
                  </a:txBody>
                  <a:tcPr/>
                </a:tc>
                <a:tc>
                  <a:txBody>
                    <a:bodyPr/>
                    <a:lstStyle/>
                    <a:p>
                      <a:r>
                        <a:rPr lang="en-US" dirty="0"/>
                        <a:t>168</a:t>
                      </a:r>
                    </a:p>
                  </a:txBody>
                  <a:tcPr/>
                </a:tc>
                <a:tc>
                  <a:txBody>
                    <a:bodyPr/>
                    <a:lstStyle/>
                    <a:p>
                      <a:r>
                        <a:rPr lang="en-US" dirty="0"/>
                        <a:t>2,520</a:t>
                      </a:r>
                    </a:p>
                  </a:txBody>
                  <a:tcPr/>
                </a:tc>
                <a:tc>
                  <a:txBody>
                    <a:bodyPr/>
                    <a:lstStyle/>
                    <a:p>
                      <a:r>
                        <a:rPr lang="en-US" dirty="0"/>
                        <a:t>1</a:t>
                      </a:r>
                    </a:p>
                  </a:txBody>
                  <a:tcPr/>
                </a:tc>
                <a:extLst>
                  <a:ext uri="{0D108BD9-81ED-4DB2-BD59-A6C34878D82A}">
                    <a16:rowId xmlns:a16="http://schemas.microsoft.com/office/drawing/2014/main" val="1482258521"/>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616268924"/>
              </p:ext>
            </p:extLst>
          </p:nvPr>
        </p:nvGraphicFramePr>
        <p:xfrm>
          <a:off x="3840797" y="1477962"/>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240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3,600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362376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dirty="0"/>
              <a:t>Allocates a fixed amount of memory regardless of the scale level.</a:t>
            </a:r>
          </a:p>
          <a:p>
            <a:pPr marL="0" indent="0">
              <a:buNone/>
            </a:pPr>
            <a:endParaRPr lang="en-US" sz="3199" dirty="0"/>
          </a:p>
          <a:p>
            <a:pPr marL="228574" lvl="1" indent="0">
              <a:spcBef>
                <a:spcPts val="1224"/>
              </a:spcBef>
              <a:buNone/>
            </a:pPr>
            <a:r>
              <a:rPr lang="en-US" dirty="0"/>
              <a:t>  Essential for high query concurrency workloads.</a:t>
            </a:r>
          </a:p>
          <a:p>
            <a:pPr marL="228574" lvl="1" indent="0">
              <a:spcBef>
                <a:spcPts val="1224"/>
              </a:spcBef>
              <a:buNone/>
            </a:pPr>
            <a:r>
              <a:rPr lang="en-US" dirty="0"/>
              <a:t>  Queries may run the same regardless of the service level.</a:t>
            </a:r>
          </a:p>
          <a:p>
            <a:pPr marL="228574" lvl="1" indent="0">
              <a:buNone/>
            </a:pPr>
            <a:endParaRPr lang="en-US" dirty="0"/>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599"/>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No sign">
            <a:extLst>
              <a:ext uri="{FF2B5EF4-FFF2-40B4-BE49-F238E27FC236}">
                <a16:creationId xmlns:a16="http://schemas.microsoft.com/office/drawing/2014/main" id="{5880E4CA-FD57-4BEB-BD33-0A972F9B8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652696"/>
            <a:ext cx="533325" cy="533325"/>
          </a:xfrm>
          <a:prstGeom prst="rect">
            <a:avLst/>
          </a:prstGeom>
        </p:spPr>
      </p:pic>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41414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Static Resource Class Example at DW3000c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4028250108"/>
              </p:ext>
            </p:extLst>
          </p:nvPr>
        </p:nvGraphicFramePr>
        <p:xfrm>
          <a:off x="1463357" y="3468687"/>
          <a:ext cx="9509760" cy="33375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a:t>StaticRc10</a:t>
                      </a:r>
                    </a:p>
                  </a:txBody>
                  <a:tcPr/>
                </a:tc>
                <a:tc>
                  <a:txBody>
                    <a:bodyPr/>
                    <a:lstStyle/>
                    <a:p>
                      <a:r>
                        <a:rPr lang="en-US" dirty="0"/>
                        <a:t>1</a:t>
                      </a:r>
                    </a:p>
                  </a:txBody>
                  <a:tcPr/>
                </a:tc>
                <a:tc>
                  <a:txBody>
                    <a:bodyPr/>
                    <a:lstStyle/>
                    <a:p>
                      <a:r>
                        <a:rPr lang="en-US" dirty="0"/>
                        <a:t>15</a:t>
                      </a:r>
                    </a:p>
                  </a:txBody>
                  <a:tcPr/>
                </a:tc>
                <a:tc>
                  <a:txBody>
                    <a:bodyPr/>
                    <a:lstStyle/>
                    <a:p>
                      <a:r>
                        <a:rPr lang="en-US" dirty="0"/>
                        <a:t>64</a:t>
                      </a:r>
                    </a:p>
                  </a:txBody>
                  <a:tcPr/>
                </a:tc>
                <a:extLst>
                  <a:ext uri="{0D108BD9-81ED-4DB2-BD59-A6C34878D82A}">
                    <a16:rowId xmlns:a16="http://schemas.microsoft.com/office/drawing/2014/main" val="2243859183"/>
                  </a:ext>
                </a:extLst>
              </a:tr>
              <a:tr h="370840">
                <a:tc>
                  <a:txBody>
                    <a:bodyPr/>
                    <a:lstStyle/>
                    <a:p>
                      <a:r>
                        <a:rPr lang="en-US" dirty="0"/>
                        <a:t>StaticRc20</a:t>
                      </a:r>
                    </a:p>
                  </a:txBody>
                  <a:tcPr/>
                </a:tc>
                <a:tc>
                  <a:txBody>
                    <a:bodyPr/>
                    <a:lstStyle/>
                    <a:p>
                      <a:r>
                        <a:rPr lang="en-US" dirty="0"/>
                        <a:t>2</a:t>
                      </a:r>
                    </a:p>
                  </a:txBody>
                  <a:tcPr/>
                </a:tc>
                <a:tc>
                  <a:txBody>
                    <a:bodyPr/>
                    <a:lstStyle/>
                    <a:p>
                      <a:r>
                        <a:rPr lang="en-US" dirty="0"/>
                        <a:t>30</a:t>
                      </a:r>
                    </a:p>
                  </a:txBody>
                  <a:tcPr/>
                </a:tc>
                <a:tc>
                  <a:txBody>
                    <a:bodyPr/>
                    <a:lstStyle/>
                    <a:p>
                      <a:r>
                        <a:rPr lang="en-US" dirty="0"/>
                        <a:t>60</a:t>
                      </a:r>
                    </a:p>
                  </a:txBody>
                  <a:tcPr/>
                </a:tc>
                <a:extLst>
                  <a:ext uri="{0D108BD9-81ED-4DB2-BD59-A6C34878D82A}">
                    <a16:rowId xmlns:a16="http://schemas.microsoft.com/office/drawing/2014/main" val="762413858"/>
                  </a:ext>
                </a:extLst>
              </a:tr>
              <a:tr h="370840">
                <a:tc>
                  <a:txBody>
                    <a:bodyPr/>
                    <a:lstStyle/>
                    <a:p>
                      <a:r>
                        <a:rPr lang="en-US" dirty="0"/>
                        <a:t>StaticRc30</a:t>
                      </a:r>
                    </a:p>
                  </a:txBody>
                  <a:tcPr/>
                </a:tc>
                <a:tc>
                  <a:txBody>
                    <a:bodyPr/>
                    <a:lstStyle/>
                    <a:p>
                      <a:r>
                        <a:rPr lang="en-US" dirty="0"/>
                        <a:t>4</a:t>
                      </a:r>
                    </a:p>
                  </a:txBody>
                  <a:tcPr/>
                </a:tc>
                <a:tc>
                  <a:txBody>
                    <a:bodyPr/>
                    <a:lstStyle/>
                    <a:p>
                      <a:r>
                        <a:rPr lang="en-US" dirty="0"/>
                        <a:t>60</a:t>
                      </a:r>
                    </a:p>
                  </a:txBody>
                  <a:tcPr/>
                </a:tc>
                <a:tc>
                  <a:txBody>
                    <a:bodyPr/>
                    <a:lstStyle/>
                    <a:p>
                      <a:r>
                        <a:rPr lang="en-US" dirty="0"/>
                        <a:t>30</a:t>
                      </a:r>
                    </a:p>
                  </a:txBody>
                  <a:tcPr/>
                </a:tc>
                <a:extLst>
                  <a:ext uri="{0D108BD9-81ED-4DB2-BD59-A6C34878D82A}">
                    <a16:rowId xmlns:a16="http://schemas.microsoft.com/office/drawing/2014/main" val="2174717682"/>
                  </a:ext>
                </a:extLst>
              </a:tr>
              <a:tr h="370840">
                <a:tc>
                  <a:txBody>
                    <a:bodyPr/>
                    <a:lstStyle/>
                    <a:p>
                      <a:r>
                        <a:rPr lang="en-US" dirty="0"/>
                        <a:t>StaticRc40</a:t>
                      </a:r>
                    </a:p>
                  </a:txBody>
                  <a:tcPr/>
                </a:tc>
                <a:tc>
                  <a:txBody>
                    <a:bodyPr/>
                    <a:lstStyle/>
                    <a:p>
                      <a:r>
                        <a:rPr lang="en-US" dirty="0"/>
                        <a:t>8</a:t>
                      </a:r>
                    </a:p>
                  </a:txBody>
                  <a:tcPr/>
                </a:tc>
                <a:tc>
                  <a:txBody>
                    <a:bodyPr/>
                    <a:lstStyle/>
                    <a:p>
                      <a:r>
                        <a:rPr lang="en-US" dirty="0"/>
                        <a:t>120</a:t>
                      </a:r>
                    </a:p>
                  </a:txBody>
                  <a:tcPr/>
                </a:tc>
                <a:tc>
                  <a:txBody>
                    <a:bodyPr/>
                    <a:lstStyle/>
                    <a:p>
                      <a:r>
                        <a:rPr lang="en-US" dirty="0"/>
                        <a:t>15</a:t>
                      </a:r>
                    </a:p>
                  </a:txBody>
                  <a:tcPr/>
                </a:tc>
                <a:extLst>
                  <a:ext uri="{0D108BD9-81ED-4DB2-BD59-A6C34878D82A}">
                    <a16:rowId xmlns:a16="http://schemas.microsoft.com/office/drawing/2014/main" val="1482258521"/>
                  </a:ext>
                </a:extLst>
              </a:tr>
              <a:tr h="370840">
                <a:tc>
                  <a:txBody>
                    <a:bodyPr/>
                    <a:lstStyle/>
                    <a:p>
                      <a:r>
                        <a:rPr lang="en-US" dirty="0"/>
                        <a:t>StaticRc50</a:t>
                      </a:r>
                    </a:p>
                  </a:txBody>
                  <a:tcPr/>
                </a:tc>
                <a:tc>
                  <a:txBody>
                    <a:bodyPr/>
                    <a:lstStyle/>
                    <a:p>
                      <a:r>
                        <a:rPr lang="en-US" dirty="0"/>
                        <a:t>16</a:t>
                      </a:r>
                    </a:p>
                  </a:txBody>
                  <a:tcPr/>
                </a:tc>
                <a:tc>
                  <a:txBody>
                    <a:bodyPr/>
                    <a:lstStyle/>
                    <a:p>
                      <a:r>
                        <a:rPr lang="en-US" dirty="0"/>
                        <a:t>240</a:t>
                      </a:r>
                    </a:p>
                  </a:txBody>
                  <a:tcPr/>
                </a:tc>
                <a:tc>
                  <a:txBody>
                    <a:bodyPr/>
                    <a:lstStyle/>
                    <a:p>
                      <a:r>
                        <a:rPr lang="en-US" dirty="0"/>
                        <a:t>7</a:t>
                      </a:r>
                    </a:p>
                  </a:txBody>
                  <a:tcPr/>
                </a:tc>
                <a:extLst>
                  <a:ext uri="{0D108BD9-81ED-4DB2-BD59-A6C34878D82A}">
                    <a16:rowId xmlns:a16="http://schemas.microsoft.com/office/drawing/2014/main" val="1695188384"/>
                  </a:ext>
                </a:extLst>
              </a:tr>
              <a:tr h="370840">
                <a:tc>
                  <a:txBody>
                    <a:bodyPr/>
                    <a:lstStyle/>
                    <a:p>
                      <a:r>
                        <a:rPr lang="en-US" dirty="0"/>
                        <a:t>StaticRc60</a:t>
                      </a:r>
                    </a:p>
                  </a:txBody>
                  <a:tcPr/>
                </a:tc>
                <a:tc>
                  <a:txBody>
                    <a:bodyPr/>
                    <a:lstStyle/>
                    <a:p>
                      <a:r>
                        <a:rPr lang="en-US" dirty="0"/>
                        <a:t>32</a:t>
                      </a:r>
                    </a:p>
                  </a:txBody>
                  <a:tcPr/>
                </a:tc>
                <a:tc>
                  <a:txBody>
                    <a:bodyPr/>
                    <a:lstStyle/>
                    <a:p>
                      <a:r>
                        <a:rPr lang="en-US" dirty="0"/>
                        <a:t>480</a:t>
                      </a:r>
                    </a:p>
                  </a:txBody>
                  <a:tcPr/>
                </a:tc>
                <a:tc>
                  <a:txBody>
                    <a:bodyPr/>
                    <a:lstStyle/>
                    <a:p>
                      <a:r>
                        <a:rPr lang="en-US" dirty="0"/>
                        <a:t>3</a:t>
                      </a:r>
                    </a:p>
                  </a:txBody>
                  <a:tcPr/>
                </a:tc>
                <a:extLst>
                  <a:ext uri="{0D108BD9-81ED-4DB2-BD59-A6C34878D82A}">
                    <a16:rowId xmlns:a16="http://schemas.microsoft.com/office/drawing/2014/main" val="137274830"/>
                  </a:ext>
                </a:extLst>
              </a:tr>
              <a:tr h="370840">
                <a:tc>
                  <a:txBody>
                    <a:bodyPr/>
                    <a:lstStyle/>
                    <a:p>
                      <a:r>
                        <a:rPr lang="en-US" dirty="0"/>
                        <a:t>StaticRc70</a:t>
                      </a:r>
                    </a:p>
                  </a:txBody>
                  <a:tcPr/>
                </a:tc>
                <a:tc>
                  <a:txBody>
                    <a:bodyPr/>
                    <a:lstStyle/>
                    <a:p>
                      <a:r>
                        <a:rPr lang="en-US" dirty="0"/>
                        <a:t>64</a:t>
                      </a:r>
                    </a:p>
                  </a:txBody>
                  <a:tcPr/>
                </a:tc>
                <a:tc>
                  <a:txBody>
                    <a:bodyPr/>
                    <a:lstStyle/>
                    <a:p>
                      <a:r>
                        <a:rPr lang="en-US" dirty="0"/>
                        <a:t>960</a:t>
                      </a:r>
                    </a:p>
                  </a:txBody>
                  <a:tcPr/>
                </a:tc>
                <a:tc>
                  <a:txBody>
                    <a:bodyPr/>
                    <a:lstStyle/>
                    <a:p>
                      <a:r>
                        <a:rPr lang="en-US" dirty="0"/>
                        <a:t>1</a:t>
                      </a:r>
                    </a:p>
                  </a:txBody>
                  <a:tcPr/>
                </a:tc>
                <a:extLst>
                  <a:ext uri="{0D108BD9-81ED-4DB2-BD59-A6C34878D82A}">
                    <a16:rowId xmlns:a16="http://schemas.microsoft.com/office/drawing/2014/main" val="3909035090"/>
                  </a:ext>
                </a:extLst>
              </a:tr>
              <a:tr h="370840">
                <a:tc>
                  <a:txBody>
                    <a:bodyPr/>
                    <a:lstStyle/>
                    <a:p>
                      <a:r>
                        <a:rPr lang="en-US" dirty="0"/>
                        <a:t>StaticRc80</a:t>
                      </a:r>
                    </a:p>
                  </a:txBody>
                  <a:tcPr/>
                </a:tc>
                <a:tc>
                  <a:txBody>
                    <a:bodyPr/>
                    <a:lstStyle/>
                    <a:p>
                      <a:r>
                        <a:rPr lang="en-US" dirty="0"/>
                        <a:t>64 (128 if available)</a:t>
                      </a:r>
                    </a:p>
                  </a:txBody>
                  <a:tcPr/>
                </a:tc>
                <a:tc>
                  <a:txBody>
                    <a:bodyPr/>
                    <a:lstStyle/>
                    <a:p>
                      <a:r>
                        <a:rPr lang="en-US" dirty="0"/>
                        <a:t>960</a:t>
                      </a:r>
                    </a:p>
                  </a:txBody>
                  <a:tcPr/>
                </a:tc>
                <a:tc>
                  <a:txBody>
                    <a:bodyPr/>
                    <a:lstStyle/>
                    <a:p>
                      <a:r>
                        <a:rPr lang="en-US" dirty="0"/>
                        <a:t>1</a:t>
                      </a:r>
                    </a:p>
                  </a:txBody>
                  <a:tcPr/>
                </a:tc>
                <a:extLst>
                  <a:ext uri="{0D108BD9-81ED-4DB2-BD59-A6C34878D82A}">
                    <a16:rowId xmlns:a16="http://schemas.microsoft.com/office/drawing/2014/main" val="3616003404"/>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3524364772"/>
              </p:ext>
            </p:extLst>
          </p:nvPr>
        </p:nvGraphicFramePr>
        <p:xfrm>
          <a:off x="3840797" y="1469229"/>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120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1,800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242025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Static Resource Class Example at DW6000c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3149966373"/>
              </p:ext>
            </p:extLst>
          </p:nvPr>
        </p:nvGraphicFramePr>
        <p:xfrm>
          <a:off x="1463357" y="3468687"/>
          <a:ext cx="9509760" cy="33375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a:t>StaticRc10</a:t>
                      </a:r>
                    </a:p>
                  </a:txBody>
                  <a:tcPr/>
                </a:tc>
                <a:tc>
                  <a:txBody>
                    <a:bodyPr/>
                    <a:lstStyle/>
                    <a:p>
                      <a:r>
                        <a:rPr lang="en-US" dirty="0"/>
                        <a:t>1</a:t>
                      </a:r>
                    </a:p>
                  </a:txBody>
                  <a:tcPr/>
                </a:tc>
                <a:tc>
                  <a:txBody>
                    <a:bodyPr/>
                    <a:lstStyle/>
                    <a:p>
                      <a:r>
                        <a:rPr lang="en-US" dirty="0"/>
                        <a:t>15</a:t>
                      </a:r>
                    </a:p>
                  </a:txBody>
                  <a:tcPr/>
                </a:tc>
                <a:tc>
                  <a:txBody>
                    <a:bodyPr/>
                    <a:lstStyle/>
                    <a:p>
                      <a:r>
                        <a:rPr lang="en-US" dirty="0"/>
                        <a:t>128</a:t>
                      </a:r>
                    </a:p>
                  </a:txBody>
                  <a:tcPr/>
                </a:tc>
                <a:extLst>
                  <a:ext uri="{0D108BD9-81ED-4DB2-BD59-A6C34878D82A}">
                    <a16:rowId xmlns:a16="http://schemas.microsoft.com/office/drawing/2014/main" val="2243859183"/>
                  </a:ext>
                </a:extLst>
              </a:tr>
              <a:tr h="370840">
                <a:tc>
                  <a:txBody>
                    <a:bodyPr/>
                    <a:lstStyle/>
                    <a:p>
                      <a:r>
                        <a:rPr lang="en-US" dirty="0"/>
                        <a:t>StaticRc20</a:t>
                      </a:r>
                    </a:p>
                  </a:txBody>
                  <a:tcPr/>
                </a:tc>
                <a:tc>
                  <a:txBody>
                    <a:bodyPr/>
                    <a:lstStyle/>
                    <a:p>
                      <a:r>
                        <a:rPr lang="en-US" dirty="0"/>
                        <a:t>2</a:t>
                      </a:r>
                    </a:p>
                  </a:txBody>
                  <a:tcPr/>
                </a:tc>
                <a:tc>
                  <a:txBody>
                    <a:bodyPr/>
                    <a:lstStyle/>
                    <a:p>
                      <a:r>
                        <a:rPr lang="en-US" dirty="0"/>
                        <a:t>30</a:t>
                      </a:r>
                    </a:p>
                  </a:txBody>
                  <a:tcPr/>
                </a:tc>
                <a:tc>
                  <a:txBody>
                    <a:bodyPr/>
                    <a:lstStyle/>
                    <a:p>
                      <a:r>
                        <a:rPr lang="en-US" dirty="0"/>
                        <a:t>120</a:t>
                      </a:r>
                    </a:p>
                  </a:txBody>
                  <a:tcPr/>
                </a:tc>
                <a:extLst>
                  <a:ext uri="{0D108BD9-81ED-4DB2-BD59-A6C34878D82A}">
                    <a16:rowId xmlns:a16="http://schemas.microsoft.com/office/drawing/2014/main" val="762413858"/>
                  </a:ext>
                </a:extLst>
              </a:tr>
              <a:tr h="370840">
                <a:tc>
                  <a:txBody>
                    <a:bodyPr/>
                    <a:lstStyle/>
                    <a:p>
                      <a:r>
                        <a:rPr lang="en-US" dirty="0"/>
                        <a:t>StaticRc30</a:t>
                      </a:r>
                    </a:p>
                  </a:txBody>
                  <a:tcPr/>
                </a:tc>
                <a:tc>
                  <a:txBody>
                    <a:bodyPr/>
                    <a:lstStyle/>
                    <a:p>
                      <a:r>
                        <a:rPr lang="en-US" dirty="0"/>
                        <a:t>4</a:t>
                      </a:r>
                    </a:p>
                  </a:txBody>
                  <a:tcPr/>
                </a:tc>
                <a:tc>
                  <a:txBody>
                    <a:bodyPr/>
                    <a:lstStyle/>
                    <a:p>
                      <a:r>
                        <a:rPr lang="en-US" dirty="0"/>
                        <a:t>60</a:t>
                      </a:r>
                    </a:p>
                  </a:txBody>
                  <a:tcPr/>
                </a:tc>
                <a:tc>
                  <a:txBody>
                    <a:bodyPr/>
                    <a:lstStyle/>
                    <a:p>
                      <a:r>
                        <a:rPr lang="en-US" dirty="0"/>
                        <a:t>80</a:t>
                      </a:r>
                    </a:p>
                  </a:txBody>
                  <a:tcPr/>
                </a:tc>
                <a:extLst>
                  <a:ext uri="{0D108BD9-81ED-4DB2-BD59-A6C34878D82A}">
                    <a16:rowId xmlns:a16="http://schemas.microsoft.com/office/drawing/2014/main" val="2174717682"/>
                  </a:ext>
                </a:extLst>
              </a:tr>
              <a:tr h="370840">
                <a:tc>
                  <a:txBody>
                    <a:bodyPr/>
                    <a:lstStyle/>
                    <a:p>
                      <a:r>
                        <a:rPr lang="en-US" dirty="0"/>
                        <a:t>StaticRc40</a:t>
                      </a:r>
                    </a:p>
                  </a:txBody>
                  <a:tcPr/>
                </a:tc>
                <a:tc>
                  <a:txBody>
                    <a:bodyPr/>
                    <a:lstStyle/>
                    <a:p>
                      <a:r>
                        <a:rPr lang="en-US" dirty="0"/>
                        <a:t>8</a:t>
                      </a:r>
                    </a:p>
                  </a:txBody>
                  <a:tcPr/>
                </a:tc>
                <a:tc>
                  <a:txBody>
                    <a:bodyPr/>
                    <a:lstStyle/>
                    <a:p>
                      <a:r>
                        <a:rPr lang="en-US" dirty="0"/>
                        <a:t>120</a:t>
                      </a:r>
                    </a:p>
                  </a:txBody>
                  <a:tcPr/>
                </a:tc>
                <a:tc>
                  <a:txBody>
                    <a:bodyPr/>
                    <a:lstStyle/>
                    <a:p>
                      <a:r>
                        <a:rPr lang="en-US" dirty="0"/>
                        <a:t>30</a:t>
                      </a:r>
                    </a:p>
                  </a:txBody>
                  <a:tcPr/>
                </a:tc>
                <a:extLst>
                  <a:ext uri="{0D108BD9-81ED-4DB2-BD59-A6C34878D82A}">
                    <a16:rowId xmlns:a16="http://schemas.microsoft.com/office/drawing/2014/main" val="1482258521"/>
                  </a:ext>
                </a:extLst>
              </a:tr>
              <a:tr h="370840">
                <a:tc>
                  <a:txBody>
                    <a:bodyPr/>
                    <a:lstStyle/>
                    <a:p>
                      <a:r>
                        <a:rPr lang="en-US" dirty="0"/>
                        <a:t>StaticRc50</a:t>
                      </a:r>
                    </a:p>
                  </a:txBody>
                  <a:tcPr/>
                </a:tc>
                <a:tc>
                  <a:txBody>
                    <a:bodyPr/>
                    <a:lstStyle/>
                    <a:p>
                      <a:r>
                        <a:rPr lang="en-US" dirty="0"/>
                        <a:t>16</a:t>
                      </a:r>
                    </a:p>
                  </a:txBody>
                  <a:tcPr/>
                </a:tc>
                <a:tc>
                  <a:txBody>
                    <a:bodyPr/>
                    <a:lstStyle/>
                    <a:p>
                      <a:r>
                        <a:rPr lang="en-US" dirty="0"/>
                        <a:t>240</a:t>
                      </a:r>
                    </a:p>
                  </a:txBody>
                  <a:tcPr/>
                </a:tc>
                <a:tc>
                  <a:txBody>
                    <a:bodyPr/>
                    <a:lstStyle/>
                    <a:p>
                      <a:r>
                        <a:rPr lang="en-US" dirty="0"/>
                        <a:t>15</a:t>
                      </a:r>
                    </a:p>
                  </a:txBody>
                  <a:tcPr/>
                </a:tc>
                <a:extLst>
                  <a:ext uri="{0D108BD9-81ED-4DB2-BD59-A6C34878D82A}">
                    <a16:rowId xmlns:a16="http://schemas.microsoft.com/office/drawing/2014/main" val="1695188384"/>
                  </a:ext>
                </a:extLst>
              </a:tr>
              <a:tr h="370840">
                <a:tc>
                  <a:txBody>
                    <a:bodyPr/>
                    <a:lstStyle/>
                    <a:p>
                      <a:r>
                        <a:rPr lang="en-US" dirty="0"/>
                        <a:t>StaticRc60</a:t>
                      </a:r>
                    </a:p>
                  </a:txBody>
                  <a:tcPr/>
                </a:tc>
                <a:tc>
                  <a:txBody>
                    <a:bodyPr/>
                    <a:lstStyle/>
                    <a:p>
                      <a:r>
                        <a:rPr lang="en-US" dirty="0"/>
                        <a:t>32</a:t>
                      </a:r>
                    </a:p>
                  </a:txBody>
                  <a:tcPr/>
                </a:tc>
                <a:tc>
                  <a:txBody>
                    <a:bodyPr/>
                    <a:lstStyle/>
                    <a:p>
                      <a:r>
                        <a:rPr lang="en-US" dirty="0"/>
                        <a:t>480</a:t>
                      </a:r>
                    </a:p>
                  </a:txBody>
                  <a:tcPr/>
                </a:tc>
                <a:tc>
                  <a:txBody>
                    <a:bodyPr/>
                    <a:lstStyle/>
                    <a:p>
                      <a:r>
                        <a:rPr lang="en-US" dirty="0"/>
                        <a:t>7</a:t>
                      </a:r>
                    </a:p>
                  </a:txBody>
                  <a:tcPr/>
                </a:tc>
                <a:extLst>
                  <a:ext uri="{0D108BD9-81ED-4DB2-BD59-A6C34878D82A}">
                    <a16:rowId xmlns:a16="http://schemas.microsoft.com/office/drawing/2014/main" val="137274830"/>
                  </a:ext>
                </a:extLst>
              </a:tr>
              <a:tr h="370840">
                <a:tc>
                  <a:txBody>
                    <a:bodyPr/>
                    <a:lstStyle/>
                    <a:p>
                      <a:r>
                        <a:rPr lang="en-US" dirty="0"/>
                        <a:t>StaticRc70</a:t>
                      </a:r>
                    </a:p>
                  </a:txBody>
                  <a:tcPr/>
                </a:tc>
                <a:tc>
                  <a:txBody>
                    <a:bodyPr/>
                    <a:lstStyle/>
                    <a:p>
                      <a:r>
                        <a:rPr lang="en-US" dirty="0"/>
                        <a:t>64</a:t>
                      </a:r>
                    </a:p>
                  </a:txBody>
                  <a:tcPr/>
                </a:tc>
                <a:tc>
                  <a:txBody>
                    <a:bodyPr/>
                    <a:lstStyle/>
                    <a:p>
                      <a:r>
                        <a:rPr lang="en-US" dirty="0"/>
                        <a:t>960</a:t>
                      </a:r>
                    </a:p>
                  </a:txBody>
                  <a:tcPr/>
                </a:tc>
                <a:tc>
                  <a:txBody>
                    <a:bodyPr/>
                    <a:lstStyle/>
                    <a:p>
                      <a:r>
                        <a:rPr lang="en-US" dirty="0"/>
                        <a:t>3</a:t>
                      </a:r>
                    </a:p>
                  </a:txBody>
                  <a:tcPr/>
                </a:tc>
                <a:extLst>
                  <a:ext uri="{0D108BD9-81ED-4DB2-BD59-A6C34878D82A}">
                    <a16:rowId xmlns:a16="http://schemas.microsoft.com/office/drawing/2014/main" val="3909035090"/>
                  </a:ext>
                </a:extLst>
              </a:tr>
              <a:tr h="370840">
                <a:tc>
                  <a:txBody>
                    <a:bodyPr/>
                    <a:lstStyle/>
                    <a:p>
                      <a:r>
                        <a:rPr lang="en-US" dirty="0"/>
                        <a:t>StaticRc80</a:t>
                      </a:r>
                    </a:p>
                  </a:txBody>
                  <a:tcPr/>
                </a:tc>
                <a:tc>
                  <a:txBody>
                    <a:bodyPr/>
                    <a:lstStyle/>
                    <a:p>
                      <a:r>
                        <a:rPr lang="en-US" dirty="0"/>
                        <a:t>128</a:t>
                      </a:r>
                    </a:p>
                  </a:txBody>
                  <a:tcPr/>
                </a:tc>
                <a:tc>
                  <a:txBody>
                    <a:bodyPr/>
                    <a:lstStyle/>
                    <a:p>
                      <a:r>
                        <a:rPr lang="en-US" dirty="0"/>
                        <a:t>1,920</a:t>
                      </a:r>
                    </a:p>
                  </a:txBody>
                  <a:tcPr/>
                </a:tc>
                <a:tc>
                  <a:txBody>
                    <a:bodyPr/>
                    <a:lstStyle/>
                    <a:p>
                      <a:r>
                        <a:rPr lang="en-US" dirty="0"/>
                        <a:t>1</a:t>
                      </a:r>
                    </a:p>
                  </a:txBody>
                  <a:tcPr/>
                </a:tc>
                <a:extLst>
                  <a:ext uri="{0D108BD9-81ED-4DB2-BD59-A6C34878D82A}">
                    <a16:rowId xmlns:a16="http://schemas.microsoft.com/office/drawing/2014/main" val="3616003404"/>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1635363098"/>
              </p:ext>
            </p:extLst>
          </p:nvPr>
        </p:nvGraphicFramePr>
        <p:xfrm>
          <a:off x="3840797" y="1469229"/>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240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3,600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2900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 classes</a:t>
            </a:r>
          </a:p>
        </p:txBody>
      </p:sp>
      <p:sp>
        <p:nvSpPr>
          <p:cNvPr id="5" name="Text Placeholder 4"/>
          <p:cNvSpPr>
            <a:spLocks noGrp="1"/>
          </p:cNvSpPr>
          <p:nvPr>
            <p:ph type="body" sz="quarter" idx="10"/>
          </p:nvPr>
        </p:nvSpPr>
        <p:spPr>
          <a:xfrm>
            <a:off x="274638" y="1221157"/>
            <a:ext cx="11887199" cy="4961358"/>
          </a:xfrm>
        </p:spPr>
        <p:txBody>
          <a:bodyPr/>
          <a:lstStyle/>
          <a:p>
            <a:r>
              <a:rPr lang="en-US" sz="3200" dirty="0">
                <a:solidFill>
                  <a:srgbClr val="008000"/>
                </a:solidFill>
              </a:rPr>
              <a:t>-- Pre-</a:t>
            </a:r>
            <a:r>
              <a:rPr lang="en-US" sz="3200" dirty="0" err="1">
                <a:solidFill>
                  <a:srgbClr val="008000"/>
                </a:solidFill>
              </a:rPr>
              <a:t>req</a:t>
            </a:r>
            <a:endParaRPr lang="en-US" sz="3200" dirty="0">
              <a:solidFill>
                <a:srgbClr val="000000"/>
              </a:solidFill>
            </a:endParaRPr>
          </a:p>
          <a:p>
            <a:r>
              <a:rPr lang="en-US" sz="3200" dirty="0">
                <a:solidFill>
                  <a:srgbClr val="0000FF"/>
                </a:solidFill>
              </a:rPr>
              <a:t>CREATE</a:t>
            </a:r>
            <a:r>
              <a:rPr lang="en-US" sz="3200" dirty="0">
                <a:solidFill>
                  <a:srgbClr val="000000"/>
                </a:solidFill>
              </a:rPr>
              <a:t> </a:t>
            </a:r>
            <a:r>
              <a:rPr lang="en-US" sz="3200" dirty="0">
                <a:solidFill>
                  <a:srgbClr val="0000FF"/>
                </a:solidFill>
              </a:rPr>
              <a:t>USER</a:t>
            </a:r>
            <a:r>
              <a:rPr lang="en-US" sz="3200" dirty="0">
                <a:solidFill>
                  <a:srgbClr val="000000"/>
                </a:solidFill>
              </a:rPr>
              <a:t> </a:t>
            </a:r>
            <a:r>
              <a:rPr lang="en-US" sz="3200" dirty="0" err="1">
                <a:solidFill>
                  <a:srgbClr val="000000"/>
                </a:solidFill>
              </a:rPr>
              <a:t>elt_loader</a:t>
            </a:r>
            <a:r>
              <a:rPr lang="en-US" sz="3200" dirty="0">
                <a:solidFill>
                  <a:srgbClr val="000000"/>
                </a:solidFill>
              </a:rPr>
              <a:t> </a:t>
            </a:r>
            <a:r>
              <a:rPr lang="en-US" sz="3200" dirty="0">
                <a:solidFill>
                  <a:srgbClr val="0000FF"/>
                </a:solidFill>
              </a:rPr>
              <a:t>FOR</a:t>
            </a:r>
            <a:r>
              <a:rPr lang="en-US" sz="3200" dirty="0">
                <a:solidFill>
                  <a:srgbClr val="000000"/>
                </a:solidFill>
              </a:rPr>
              <a:t> </a:t>
            </a:r>
            <a:r>
              <a:rPr lang="en-US" sz="3200" dirty="0">
                <a:solidFill>
                  <a:srgbClr val="0000FF"/>
                </a:solidFill>
              </a:rPr>
              <a:t>LOGIN</a:t>
            </a:r>
            <a:r>
              <a:rPr lang="en-US" sz="3200" dirty="0">
                <a:solidFill>
                  <a:srgbClr val="000000"/>
                </a:solidFill>
              </a:rPr>
              <a:t> </a:t>
            </a:r>
            <a:r>
              <a:rPr lang="en-US" sz="3200" dirty="0" err="1">
                <a:solidFill>
                  <a:srgbClr val="000000"/>
                </a:solidFill>
              </a:rPr>
              <a:t>elt_loader</a:t>
            </a:r>
            <a:endParaRPr lang="en-US" sz="3200" dirty="0">
              <a:solidFill>
                <a:srgbClr val="000000"/>
              </a:solidFill>
            </a:endParaRPr>
          </a:p>
          <a:p>
            <a:r>
              <a:rPr lang="en-US" sz="3200" dirty="0">
                <a:solidFill>
                  <a:srgbClr val="808080"/>
                </a:solidFill>
              </a:rPr>
              <a:t>;</a:t>
            </a:r>
            <a:endParaRPr lang="en-US" sz="3200" dirty="0">
              <a:solidFill>
                <a:srgbClr val="008000"/>
              </a:solidFill>
            </a:endParaRPr>
          </a:p>
          <a:p>
            <a:r>
              <a:rPr lang="en-US" sz="3200" dirty="0">
                <a:solidFill>
                  <a:srgbClr val="008000"/>
                </a:solidFill>
              </a:rPr>
              <a:t>-- Add user to static </a:t>
            </a:r>
            <a:r>
              <a:rPr lang="en-US" sz="3200" dirty="0" err="1">
                <a:solidFill>
                  <a:srgbClr val="008000"/>
                </a:solidFill>
              </a:rPr>
              <a:t>rc</a:t>
            </a:r>
            <a:endParaRPr lang="en-US" sz="3200" dirty="0">
              <a:solidFill>
                <a:srgbClr val="000000"/>
              </a:solidFill>
            </a:endParaRPr>
          </a:p>
          <a:p>
            <a:r>
              <a:rPr lang="en-US" sz="3200" dirty="0">
                <a:solidFill>
                  <a:srgbClr val="0000FF"/>
                </a:solidFill>
              </a:rPr>
              <a:t>EXEC</a:t>
            </a:r>
            <a:r>
              <a:rPr lang="en-US" sz="3200" dirty="0">
                <a:solidFill>
                  <a:srgbClr val="000000"/>
                </a:solidFill>
              </a:rPr>
              <a:t> </a:t>
            </a:r>
            <a:r>
              <a:rPr lang="en-US" sz="3200" dirty="0" err="1">
                <a:solidFill>
                  <a:srgbClr val="800000"/>
                </a:solidFill>
              </a:rPr>
              <a:t>sp_addrolemember</a:t>
            </a:r>
            <a:r>
              <a:rPr lang="en-US" sz="3200" dirty="0">
                <a:solidFill>
                  <a:srgbClr val="0000FF"/>
                </a:solidFill>
              </a:rPr>
              <a:t> </a:t>
            </a:r>
            <a:r>
              <a:rPr lang="en-US" sz="3200" dirty="0">
                <a:solidFill>
                  <a:srgbClr val="FF0000"/>
                </a:solidFill>
              </a:rPr>
              <a:t>'staticrc20’</a:t>
            </a:r>
            <a:r>
              <a:rPr lang="en-US" sz="3200" dirty="0">
                <a:solidFill>
                  <a:srgbClr val="808080"/>
                </a:solidFill>
              </a:rPr>
              <a:t>,</a:t>
            </a:r>
            <a:r>
              <a:rPr lang="en-US" sz="3200" dirty="0">
                <a:solidFill>
                  <a:srgbClr val="FF0000"/>
                </a:solidFill>
              </a:rPr>
              <a:t>’elt_loader'</a:t>
            </a:r>
            <a:endParaRPr lang="en-US" sz="3200" dirty="0">
              <a:solidFill>
                <a:srgbClr val="000000"/>
              </a:solidFill>
            </a:endParaRPr>
          </a:p>
          <a:p>
            <a:r>
              <a:rPr lang="en-US" sz="3200" dirty="0">
                <a:solidFill>
                  <a:srgbClr val="808080"/>
                </a:solidFill>
              </a:rPr>
              <a:t>;</a:t>
            </a:r>
            <a:endParaRPr lang="en-US" sz="3200" dirty="0">
              <a:solidFill>
                <a:srgbClr val="000000"/>
              </a:solidFill>
            </a:endParaRPr>
          </a:p>
          <a:p>
            <a:r>
              <a:rPr lang="en-US" sz="3200" dirty="0">
                <a:solidFill>
                  <a:srgbClr val="008000"/>
                </a:solidFill>
              </a:rPr>
              <a:t>-- Remove user from static </a:t>
            </a:r>
            <a:r>
              <a:rPr lang="en-US" sz="3200" dirty="0" err="1">
                <a:solidFill>
                  <a:srgbClr val="008000"/>
                </a:solidFill>
              </a:rPr>
              <a:t>rc</a:t>
            </a:r>
            <a:endParaRPr lang="en-US" sz="3200" dirty="0">
              <a:solidFill>
                <a:srgbClr val="000000"/>
              </a:solidFill>
            </a:endParaRPr>
          </a:p>
          <a:p>
            <a:r>
              <a:rPr lang="en-US" sz="3200" dirty="0">
                <a:solidFill>
                  <a:srgbClr val="0000FF"/>
                </a:solidFill>
              </a:rPr>
              <a:t>EXEC</a:t>
            </a:r>
            <a:r>
              <a:rPr lang="en-US" sz="3200" dirty="0">
                <a:solidFill>
                  <a:srgbClr val="000000"/>
                </a:solidFill>
              </a:rPr>
              <a:t> </a:t>
            </a:r>
            <a:r>
              <a:rPr lang="en-US" sz="3200" dirty="0" err="1">
                <a:solidFill>
                  <a:srgbClr val="800000"/>
                </a:solidFill>
              </a:rPr>
              <a:t>sp_droprolemember</a:t>
            </a:r>
            <a:r>
              <a:rPr lang="en-US" sz="3200" dirty="0">
                <a:solidFill>
                  <a:srgbClr val="0000FF"/>
                </a:solidFill>
              </a:rPr>
              <a:t> </a:t>
            </a:r>
            <a:r>
              <a:rPr lang="en-US" sz="3200" dirty="0">
                <a:solidFill>
                  <a:srgbClr val="FF0000"/>
                </a:solidFill>
              </a:rPr>
              <a:t>'staticrc20’</a:t>
            </a:r>
            <a:r>
              <a:rPr lang="en-US" sz="3200" dirty="0">
                <a:solidFill>
                  <a:srgbClr val="808080"/>
                </a:solidFill>
              </a:rPr>
              <a:t>,</a:t>
            </a:r>
            <a:r>
              <a:rPr lang="en-US" sz="3200" dirty="0">
                <a:solidFill>
                  <a:srgbClr val="FF0000"/>
                </a:solidFill>
              </a:rPr>
              <a:t>’elt_loader'</a:t>
            </a:r>
            <a:endParaRPr lang="en-US" sz="3200" dirty="0">
              <a:solidFill>
                <a:srgbClr val="000000"/>
              </a:solidFill>
            </a:endParaRPr>
          </a:p>
          <a:p>
            <a:r>
              <a:rPr lang="en-US" sz="3200" dirty="0">
                <a:solidFill>
                  <a:srgbClr val="808080"/>
                </a:solidFill>
              </a:rPr>
              <a:t>;</a:t>
            </a:r>
            <a:endParaRPr lang="en-US" sz="3200" dirty="0"/>
          </a:p>
        </p:txBody>
      </p:sp>
    </p:spTree>
    <p:extLst>
      <p:ext uri="{BB962C8B-B14F-4D97-AF65-F5344CB8AC3E}">
        <p14:creationId xmlns:p14="http://schemas.microsoft.com/office/powerpoint/2010/main" val="154050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tc>
                <a:extLst>
                  <a:ext uri="{0D108BD9-81ED-4DB2-BD59-A6C34878D82A}">
                    <a16:rowId xmlns:a16="http://schemas.microsoft.com/office/drawing/2014/main" val="3203896051"/>
                  </a:ext>
                </a:extLst>
              </a:tr>
              <a:tr h="119166">
                <a:tc>
                  <a:txBody>
                    <a:bodyPr/>
                    <a:lstStyle/>
                    <a:p>
                      <a:endParaRPr lang="en-US" sz="100"/>
                    </a:p>
                  </a:txBody>
                  <a:tcPr marL="93260" marR="93260" marT="46630" marB="46630"/>
                </a:tc>
                <a:extLst>
                  <a:ext uri="{0D108BD9-81ED-4DB2-BD59-A6C34878D82A}">
                    <a16:rowId xmlns:a16="http://schemas.microsoft.com/office/drawing/2014/main" val="1512798570"/>
                  </a:ext>
                </a:extLst>
              </a:tr>
              <a:tr h="119166">
                <a:tc>
                  <a:txBody>
                    <a:bodyPr/>
                    <a:lstStyle/>
                    <a:p>
                      <a:endParaRPr lang="en-US" sz="100"/>
                    </a:p>
                  </a:txBody>
                  <a:tcPr marL="93260" marR="93260" marT="46630" marB="46630"/>
                </a:tc>
                <a:extLst>
                  <a:ext uri="{0D108BD9-81ED-4DB2-BD59-A6C34878D82A}">
                    <a16:rowId xmlns:a16="http://schemas.microsoft.com/office/drawing/2014/main" val="3913215969"/>
                  </a:ext>
                </a:extLst>
              </a:tr>
              <a:tr h="119166">
                <a:tc>
                  <a:txBody>
                    <a:bodyPr/>
                    <a:lstStyle/>
                    <a:p>
                      <a:endParaRPr lang="en-US" sz="100"/>
                    </a:p>
                  </a:txBody>
                  <a:tcPr marL="93260" marR="93260" marT="46630" marB="46630"/>
                </a:tc>
                <a:extLst>
                  <a:ext uri="{0D108BD9-81ED-4DB2-BD59-A6C34878D82A}">
                    <a16:rowId xmlns:a16="http://schemas.microsoft.com/office/drawing/2014/main" val="2015698714"/>
                  </a:ext>
                </a:extLst>
              </a:tr>
              <a:tr h="119166">
                <a:tc>
                  <a:txBody>
                    <a:bodyPr/>
                    <a:lstStyle/>
                    <a:p>
                      <a:endParaRPr lang="en-US" sz="100"/>
                    </a:p>
                  </a:txBody>
                  <a:tcPr marL="93260" marR="93260" marT="46630" marB="46630"/>
                </a:tc>
                <a:extLst>
                  <a:ext uri="{0D108BD9-81ED-4DB2-BD59-A6C34878D82A}">
                    <a16:rowId xmlns:a16="http://schemas.microsoft.com/office/drawing/2014/main" val="4226514539"/>
                  </a:ext>
                </a:extLst>
              </a:tr>
              <a:tr h="119166">
                <a:tc>
                  <a:txBody>
                    <a:bodyPr/>
                    <a:lstStyle/>
                    <a:p>
                      <a:endParaRPr lang="en-US" sz="100"/>
                    </a:p>
                  </a:txBody>
                  <a:tcPr marL="93260" marR="93260" marT="46630" marB="46630"/>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tc>
                <a:extLst>
                  <a:ext uri="{0D108BD9-81ED-4DB2-BD59-A6C34878D82A}">
                    <a16:rowId xmlns:a16="http://schemas.microsoft.com/office/drawing/2014/main" val="4251033641"/>
                  </a:ext>
                </a:extLst>
              </a:tr>
            </a:tbl>
          </a:graphicData>
        </a:graphic>
      </p:graphicFrame>
      <p:graphicFrame>
        <p:nvGraphicFramePr>
          <p:cNvPr id="18" name="Table 17">
            <a:extLst>
              <a:ext uri="{FF2B5EF4-FFF2-40B4-BE49-F238E27FC236}">
                <a16:creationId xmlns:a16="http://schemas.microsoft.com/office/drawing/2014/main" id="{5EB06F43-A68B-4143-A09C-86DC8730877F}"/>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dirty="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19" name="Table 18">
            <a:extLst>
              <a:ext uri="{FF2B5EF4-FFF2-40B4-BE49-F238E27FC236}">
                <a16:creationId xmlns:a16="http://schemas.microsoft.com/office/drawing/2014/main" id="{2C89615E-052E-4158-B0DA-11203F831EC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20" name="Rectangle 19">
            <a:extLst>
              <a:ext uri="{FF2B5EF4-FFF2-40B4-BE49-F238E27FC236}">
                <a16:creationId xmlns:a16="http://schemas.microsoft.com/office/drawing/2014/main" id="{7EB3933C-AF5F-4ABB-9341-D3AE1CBB655B}"/>
              </a:ext>
            </a:extLst>
          </p:cNvPr>
          <p:cNvSpPr/>
          <p:nvPr/>
        </p:nvSpPr>
        <p:spPr>
          <a:xfrm>
            <a:off x="8555536" y="4337283"/>
            <a:ext cx="932603" cy="93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1" name="TextBox 20">
            <a:extLst>
              <a:ext uri="{FF2B5EF4-FFF2-40B4-BE49-F238E27FC236}">
                <a16:creationId xmlns:a16="http://schemas.microsoft.com/office/drawing/2014/main" id="{5C2CA7AD-406E-47D2-9053-CBD29FFB81E3}"/>
              </a:ext>
            </a:extLst>
          </p:cNvPr>
          <p:cNvSpPr txBox="1"/>
          <p:nvPr/>
        </p:nvSpPr>
        <p:spPr>
          <a:xfrm>
            <a:off x="9618062" y="4196026"/>
            <a:ext cx="849763" cy="286306"/>
          </a:xfrm>
          <a:prstGeom prst="rect">
            <a:avLst/>
          </a:prstGeom>
          <a:noFill/>
        </p:spPr>
        <p:txBody>
          <a:bodyPr wrap="none" rtlCol="0">
            <a:spAutoFit/>
          </a:bodyPr>
          <a:lstStyle/>
          <a:p>
            <a:pPr defTabSz="932597"/>
            <a:r>
              <a:rPr lang="en-US" sz="1224" dirty="0" err="1">
                <a:solidFill>
                  <a:prstClr val="black"/>
                </a:solidFill>
                <a:latin typeface="Calibri" panose="020F0502020204030204"/>
              </a:rPr>
              <a:t>smallrc</a:t>
            </a:r>
            <a:r>
              <a:rPr lang="en-US" sz="1224" dirty="0">
                <a:solidFill>
                  <a:prstClr val="black"/>
                </a:solidFill>
                <a:latin typeface="Calibri" panose="020F0502020204030204"/>
              </a:rPr>
              <a:t> - 7</a:t>
            </a:r>
          </a:p>
        </p:txBody>
      </p:sp>
      <p:sp>
        <p:nvSpPr>
          <p:cNvPr id="22" name="Rectangle 21">
            <a:extLst>
              <a:ext uri="{FF2B5EF4-FFF2-40B4-BE49-F238E27FC236}">
                <a16:creationId xmlns:a16="http://schemas.microsoft.com/office/drawing/2014/main" id="{8A72FC2B-98C4-48F1-912F-0BBE7C2C2DF6}"/>
              </a:ext>
            </a:extLst>
          </p:cNvPr>
          <p:cNvSpPr/>
          <p:nvPr/>
        </p:nvSpPr>
        <p:spPr>
          <a:xfrm>
            <a:off x="8555536" y="3924616"/>
            <a:ext cx="932603" cy="93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3" name="TextBox 22">
            <a:extLst>
              <a:ext uri="{FF2B5EF4-FFF2-40B4-BE49-F238E27FC236}">
                <a16:creationId xmlns:a16="http://schemas.microsoft.com/office/drawing/2014/main" id="{A9B82158-C8BD-41A3-B254-DF87F242EBBA}"/>
              </a:ext>
            </a:extLst>
          </p:cNvPr>
          <p:cNvSpPr txBox="1"/>
          <p:nvPr/>
        </p:nvSpPr>
        <p:spPr>
          <a:xfrm>
            <a:off x="9618062" y="3829990"/>
            <a:ext cx="1019468" cy="286306"/>
          </a:xfrm>
          <a:prstGeom prst="rect">
            <a:avLst/>
          </a:prstGeom>
          <a:noFill/>
        </p:spPr>
        <p:txBody>
          <a:bodyPr wrap="none" rtlCol="0">
            <a:spAutoFit/>
          </a:bodyPr>
          <a:lstStyle/>
          <a:p>
            <a:pPr defTabSz="932597"/>
            <a:r>
              <a:rPr lang="en-US" sz="1224" dirty="0">
                <a:solidFill>
                  <a:prstClr val="black"/>
                </a:solidFill>
                <a:latin typeface="Calibri" panose="020F0502020204030204"/>
              </a:rPr>
              <a:t>staticrc10 - 1</a:t>
            </a:r>
          </a:p>
        </p:txBody>
      </p:sp>
      <p:graphicFrame>
        <p:nvGraphicFramePr>
          <p:cNvPr id="24" name="Table 23">
            <a:extLst>
              <a:ext uri="{FF2B5EF4-FFF2-40B4-BE49-F238E27FC236}">
                <a16:creationId xmlns:a16="http://schemas.microsoft.com/office/drawing/2014/main" id="{DF63F816-2C2A-4A50-BDE8-D34A698F0D3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25" name="Rectangle 24">
            <a:extLst>
              <a:ext uri="{FF2B5EF4-FFF2-40B4-BE49-F238E27FC236}">
                <a16:creationId xmlns:a16="http://schemas.microsoft.com/office/drawing/2014/main" id="{90596A2F-66A8-4601-AF9F-40D5D5FA73C8}"/>
              </a:ext>
            </a:extLst>
          </p:cNvPr>
          <p:cNvSpPr/>
          <p:nvPr/>
        </p:nvSpPr>
        <p:spPr>
          <a:xfrm>
            <a:off x="8555536" y="3511949"/>
            <a:ext cx="932603" cy="932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6" name="TextBox 25">
            <a:extLst>
              <a:ext uri="{FF2B5EF4-FFF2-40B4-BE49-F238E27FC236}">
                <a16:creationId xmlns:a16="http://schemas.microsoft.com/office/drawing/2014/main" id="{E2A2C0D1-F8FF-40E1-B580-670B4ACC4E33}"/>
              </a:ext>
            </a:extLst>
          </p:cNvPr>
          <p:cNvSpPr txBox="1"/>
          <p:nvPr/>
        </p:nvSpPr>
        <p:spPr>
          <a:xfrm>
            <a:off x="9618062" y="3417322"/>
            <a:ext cx="1019468" cy="286306"/>
          </a:xfrm>
          <a:prstGeom prst="rect">
            <a:avLst/>
          </a:prstGeom>
          <a:noFill/>
        </p:spPr>
        <p:txBody>
          <a:bodyPr wrap="none" rtlCol="0">
            <a:spAutoFit/>
          </a:bodyPr>
          <a:lstStyle/>
          <a:p>
            <a:pPr defTabSz="932597"/>
            <a:r>
              <a:rPr lang="en-US" sz="1224" dirty="0">
                <a:solidFill>
                  <a:prstClr val="black"/>
                </a:solidFill>
                <a:latin typeface="Calibri" panose="020F0502020204030204"/>
              </a:rPr>
              <a:t>staticrc20 - 2</a:t>
            </a:r>
          </a:p>
        </p:txBody>
      </p:sp>
      <p:graphicFrame>
        <p:nvGraphicFramePr>
          <p:cNvPr id="27" name="Table 26">
            <a:extLst>
              <a:ext uri="{FF2B5EF4-FFF2-40B4-BE49-F238E27FC236}">
                <a16:creationId xmlns:a16="http://schemas.microsoft.com/office/drawing/2014/main" id="{A2AF024A-A582-441A-AD22-4C2BFF7B801F}"/>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28" name="Table 27">
            <a:extLst>
              <a:ext uri="{FF2B5EF4-FFF2-40B4-BE49-F238E27FC236}">
                <a16:creationId xmlns:a16="http://schemas.microsoft.com/office/drawing/2014/main" id="{C1933DFE-5487-4E4D-9DF9-DB8AEE0724A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29" name="Table 28">
            <a:extLst>
              <a:ext uri="{FF2B5EF4-FFF2-40B4-BE49-F238E27FC236}">
                <a16:creationId xmlns:a16="http://schemas.microsoft.com/office/drawing/2014/main" id="{ECF3B2F1-BE25-4346-9627-6DA5B6F630D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30" name="Table 29">
            <a:extLst>
              <a:ext uri="{FF2B5EF4-FFF2-40B4-BE49-F238E27FC236}">
                <a16:creationId xmlns:a16="http://schemas.microsoft.com/office/drawing/2014/main" id="{5780627D-FEE8-4ADC-883F-7EB4F96EAC0A}"/>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660544093"/>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09938670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31" name="Table 30">
            <a:extLst>
              <a:ext uri="{FF2B5EF4-FFF2-40B4-BE49-F238E27FC236}">
                <a16:creationId xmlns:a16="http://schemas.microsoft.com/office/drawing/2014/main" id="{C9107E49-AD2E-4664-BD76-FF9574E6CAA7}"/>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035433574"/>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634660193"/>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660544093"/>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09938670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0C786510-C5E4-4211-9349-A71AC8557F4D}"/>
              </a:ext>
            </a:extLst>
          </p:cNvPr>
          <p:cNvSpPr>
            <a:spLocks noGrp="1"/>
          </p:cNvSpPr>
          <p:nvPr>
            <p:ph type="title"/>
          </p:nvPr>
        </p:nvSpPr>
        <p:spPr/>
        <p:txBody>
          <a:bodyPr/>
          <a:lstStyle/>
          <a:p>
            <a:r>
              <a:rPr lang="en-US" dirty="0"/>
              <a:t>Bringing it all together</a:t>
            </a:r>
          </a:p>
        </p:txBody>
      </p:sp>
      <p:sp>
        <p:nvSpPr>
          <p:cNvPr id="32" name="TextBox 31">
            <a:extLst>
              <a:ext uri="{FF2B5EF4-FFF2-40B4-BE49-F238E27FC236}">
                <a16:creationId xmlns:a16="http://schemas.microsoft.com/office/drawing/2014/main" id="{067A1BEA-0C79-4C40-8E74-E63B8BA44812}"/>
              </a:ext>
            </a:extLst>
          </p:cNvPr>
          <p:cNvSpPr txBox="1"/>
          <p:nvPr/>
        </p:nvSpPr>
        <p:spPr>
          <a:xfrm>
            <a:off x="5191336" y="1336677"/>
            <a:ext cx="2069112" cy="286306"/>
          </a:xfrm>
          <a:prstGeom prst="rect">
            <a:avLst/>
          </a:prstGeom>
          <a:noFill/>
        </p:spPr>
        <p:txBody>
          <a:bodyPr wrap="square" rtlCol="0">
            <a:spAutoFit/>
          </a:bodyPr>
          <a:lstStyle/>
          <a:p>
            <a:pPr algn="ctr" defTabSz="932597"/>
            <a:r>
              <a:rPr lang="en-US" sz="1224" dirty="0">
                <a:solidFill>
                  <a:prstClr val="black"/>
                </a:solidFill>
                <a:latin typeface="Calibri" panose="020F0502020204030204"/>
              </a:rPr>
              <a:t>At DW6000c</a:t>
            </a:r>
          </a:p>
        </p:txBody>
      </p:sp>
    </p:spTree>
    <p:extLst>
      <p:ext uri="{BB962C8B-B14F-4D97-AF65-F5344CB8AC3E}">
        <p14:creationId xmlns:p14="http://schemas.microsoft.com/office/powerpoint/2010/main" val="385186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5" grpId="0" animBg="1"/>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Best Practices</a:t>
            </a:r>
          </a:p>
        </p:txBody>
      </p:sp>
    </p:spTree>
    <p:extLst>
      <p:ext uri="{BB962C8B-B14F-4D97-AF65-F5344CB8AC3E}">
        <p14:creationId xmlns:p14="http://schemas.microsoft.com/office/powerpoint/2010/main" val="5872312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613845"/>
          </a:xfrm>
        </p:spPr>
        <p:txBody>
          <a:bodyPr/>
          <a:lstStyle/>
          <a:p>
            <a:r>
              <a:rPr lang="en-US" dirty="0"/>
              <a:t>Create and update statistics</a:t>
            </a:r>
          </a:p>
          <a:p>
            <a:pPr lvl="1"/>
            <a:r>
              <a:rPr lang="en-US" dirty="0"/>
              <a:t>Now auto sample stats are created.</a:t>
            </a:r>
          </a:p>
          <a:p>
            <a:pPr lvl="1"/>
            <a:r>
              <a:rPr lang="en-US" dirty="0"/>
              <a:t>Manually created and maintained non-default stats.</a:t>
            </a:r>
          </a:p>
          <a:p>
            <a:pPr lvl="1"/>
            <a:r>
              <a:rPr lang="en-US" dirty="0"/>
              <a:t>Add multi-column statistics where join on multiple columns or predicates</a:t>
            </a:r>
          </a:p>
          <a:p>
            <a:r>
              <a:rPr lang="en-US" dirty="0"/>
              <a:t>Hash distribute large tables</a:t>
            </a:r>
          </a:p>
          <a:p>
            <a:pPr lvl="1"/>
            <a:r>
              <a:rPr lang="en-US" dirty="0"/>
              <a:t>Selecting the right distribution columns will minimize data movement</a:t>
            </a:r>
          </a:p>
          <a:p>
            <a:r>
              <a:rPr lang="en-US" dirty="0"/>
              <a:t>Avoid “over” partitioning</a:t>
            </a:r>
          </a:p>
          <a:p>
            <a:pPr lvl="1"/>
            <a:r>
              <a:rPr lang="en-US" dirty="0"/>
              <a:t>Target 60 million rows…  PER PARTITION.</a:t>
            </a:r>
          </a:p>
          <a:p>
            <a:r>
              <a:rPr lang="en-US" dirty="0"/>
              <a:t>Use resources classes thoughtfully</a:t>
            </a:r>
          </a:p>
          <a:p>
            <a:pPr lvl="1"/>
            <a:r>
              <a:rPr lang="en-US" dirty="0"/>
              <a:t>Balance need for memory with need for concurrency</a:t>
            </a:r>
          </a:p>
          <a:p>
            <a:pPr lvl="1"/>
            <a:r>
              <a:rPr lang="en-US" dirty="0"/>
              <a:t>Not all queries benefit</a:t>
            </a:r>
          </a:p>
        </p:txBody>
      </p:sp>
      <p:sp>
        <p:nvSpPr>
          <p:cNvPr id="17" name="Title 16"/>
          <p:cNvSpPr>
            <a:spLocks noGrp="1"/>
          </p:cNvSpPr>
          <p:nvPr>
            <p:ph type="title"/>
          </p:nvPr>
        </p:nvSpPr>
        <p:spPr/>
        <p:txBody>
          <a:bodyPr/>
          <a:lstStyle/>
          <a:p>
            <a:r>
              <a:rPr lang="en-US" b="1" dirty="0"/>
              <a:t>Best Practices</a:t>
            </a:r>
          </a:p>
        </p:txBody>
      </p:sp>
    </p:spTree>
    <p:extLst>
      <p:ext uri="{BB962C8B-B14F-4D97-AF65-F5344CB8AC3E}">
        <p14:creationId xmlns:p14="http://schemas.microsoft.com/office/powerpoint/2010/main" val="33169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dirty="0"/>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dirty="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dirty="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dirty="0">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dirty="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dirty="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dirty="0">
                  <a:latin typeface="Segoe"/>
                  <a:ea typeface="Segoe UI" pitchFamily="34" charset="0"/>
                  <a:cs typeface="Segoe WP Semibold" panose="020B0702040204020203" pitchFamily="34" charset="0"/>
                </a:rPr>
                <a:t>Round Robin</a:t>
              </a:r>
            </a:p>
            <a:p>
              <a:pPr algn="ctr"/>
              <a:r>
                <a:rPr lang="en-US" sz="2040" dirty="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dirty="0">
                  <a:latin typeface="Segoe"/>
                  <a:sym typeface="Wingdings 2" pitchFamily="18" charset="2"/>
                </a:rPr>
                <a:t>Data distributed evenly across nodes</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Easy place to start, don’t need to know anything about the data</a:t>
              </a:r>
            </a:p>
            <a:p>
              <a:pPr>
                <a:defRPr/>
              </a:pPr>
              <a:endParaRPr lang="en-US" sz="1836" kern="0" dirty="0">
                <a:latin typeface="Segoe"/>
                <a:sym typeface="Wingdings 2" pitchFamily="18" charset="2"/>
              </a:endParaRPr>
            </a:p>
            <a:p>
              <a:pPr>
                <a:defRPr/>
              </a:pPr>
              <a:r>
                <a:rPr lang="en-US" sz="1799" kern="0" dirty="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dirty="0">
                <a:latin typeface="Segoe"/>
              </a:rPr>
              <a:t>Data repeated on every node</a:t>
            </a:r>
          </a:p>
          <a:p>
            <a:pPr defTabSz="1655634"/>
            <a:endParaRPr lang="en-US" sz="1836" kern="0" dirty="0">
              <a:latin typeface="Segoe"/>
            </a:endParaRPr>
          </a:p>
          <a:p>
            <a:pPr defTabSz="1655634"/>
            <a:r>
              <a:rPr lang="en-US" sz="1836" kern="0" dirty="0">
                <a:latin typeface="Segoe"/>
              </a:rPr>
              <a:t>Simplifies many query plans and reduces data movement</a:t>
            </a:r>
          </a:p>
          <a:p>
            <a:pPr defTabSz="1655634"/>
            <a:endParaRPr lang="en-US" sz="1836" kern="0" dirty="0">
              <a:latin typeface="Segoe"/>
            </a:endParaRPr>
          </a:p>
          <a:p>
            <a:pPr defTabSz="1655634"/>
            <a:r>
              <a:rPr lang="en-US" sz="1799" kern="0" dirty="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dirty="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dirty="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dirty="0">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dirty="0">
                  <a:latin typeface="Segoe"/>
                  <a:sym typeface="Wingdings 2" pitchFamily="18" charset="2"/>
                </a:rPr>
                <a:t>Data divided across nodes based on hashing algorithm</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Same value will always hash to same distribution</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Single column only</a:t>
              </a:r>
            </a:p>
            <a:p>
              <a:pPr>
                <a:defRPr/>
              </a:pPr>
              <a:endParaRPr lang="en-US" sz="1836" kern="0" dirty="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dirty="0">
              <a:sym typeface="Wingdings 2" pitchFamily="18" charset="2"/>
            </a:endParaRPr>
          </a:p>
          <a:p>
            <a:pPr algn="ctr" defTabSz="931617" fontAlgn="base">
              <a:spcBef>
                <a:spcPct val="0"/>
              </a:spcBef>
              <a:spcAft>
                <a:spcPct val="0"/>
              </a:spcAft>
            </a:pPr>
            <a:r>
              <a:rPr lang="en-US" sz="2448" kern="0" dirty="0">
                <a:latin typeface="Segoe"/>
                <a:sym typeface="Wingdings 2" pitchFamily="18" charset="2"/>
              </a:rPr>
              <a:t>Check for Data Skew, NULLS, -1</a:t>
            </a:r>
            <a:endParaRPr lang="en-US" sz="2448" dirty="0">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dirty="0">
              <a:sym typeface="Wingdings 2" pitchFamily="18" charset="2"/>
            </a:endParaRPr>
          </a:p>
          <a:p>
            <a:pPr algn="ctr">
              <a:defRPr/>
            </a:pPr>
            <a:r>
              <a:rPr lang="en-US" sz="2448" kern="0" dirty="0">
                <a:latin typeface="Segoe"/>
                <a:sym typeface="Wingdings 2" pitchFamily="18" charset="2"/>
              </a:rPr>
              <a:t>Will incur more data movement at query time</a:t>
            </a:r>
          </a:p>
          <a:p>
            <a:pPr algn="ctr">
              <a:defRPr/>
            </a:pPr>
            <a:endParaRPr lang="en-US" sz="1799" kern="0" dirty="0">
              <a:sym typeface="Wingdings 2" pitchFamily="18" charset="2"/>
            </a:endParaRPr>
          </a:p>
          <a:p>
            <a:pPr algn="ctr">
              <a:defRPr/>
            </a:pPr>
            <a:r>
              <a:rPr lang="en-US" sz="1799" kern="0" dirty="0">
                <a:sym typeface="Wingdings 2" pitchFamily="18" charset="2"/>
              </a:rPr>
              <a:t> </a:t>
            </a:r>
            <a:endParaRPr lang="en-US" sz="1799" kern="0" dirty="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dirty="0">
              <a:latin typeface="Segoe"/>
            </a:endParaRPr>
          </a:p>
          <a:p>
            <a:pPr algn="ctr" defTabSz="1655634"/>
            <a:r>
              <a:rPr lang="en-US" sz="2448" kern="0" dirty="0">
                <a:latin typeface="Segoe"/>
              </a:rPr>
              <a:t>Consumes more space</a:t>
            </a:r>
          </a:p>
          <a:p>
            <a:pPr algn="ctr" defTabSz="1655634"/>
            <a:r>
              <a:rPr lang="en-US" sz="2448" kern="0" dirty="0">
                <a:latin typeface="Segoe"/>
              </a:rPr>
              <a:t>Joining two Replicated Table runs </a:t>
            </a:r>
          </a:p>
          <a:p>
            <a:pPr algn="ctr" defTabSz="1655634"/>
            <a:r>
              <a:rPr lang="en-US" sz="2448" kern="0" dirty="0">
                <a:latin typeface="Segoe"/>
              </a:rPr>
              <a:t>on one node</a:t>
            </a:r>
          </a:p>
          <a:p>
            <a:pPr algn="ctr" defTabSz="931617" fontAlgn="base">
              <a:spcBef>
                <a:spcPct val="0"/>
              </a:spcBef>
              <a:spcAft>
                <a:spcPct val="0"/>
              </a:spcAft>
            </a:pPr>
            <a:endParaRPr lang="en-US" sz="19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dirty="0">
                <a:solidFill>
                  <a:srgbClr val="0000FF"/>
                </a:solidFill>
                <a:latin typeface="Consolas" panose="020B0609020204030204" pitchFamily="49" charset="0"/>
              </a:rPr>
              <a:t>CREATE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TABLE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dbo</a:t>
            </a:r>
            <a:r>
              <a:rPr lang="en-GB" sz="1600" dirty="0">
                <a:solidFill>
                  <a:srgbClr val="000000"/>
                </a:solidFill>
                <a:latin typeface="Consolas" panose="020B0609020204030204" pitchFamily="49" charset="0"/>
              </a:rPr>
              <a:t>]</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DimStore</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StoreKey</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GeographyKey</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StoreName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100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StoreType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15</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StoreDescription</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300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[Status]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20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OpenDate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CloseDate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ETLLoadID</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LoadDate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UpdateDate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WITH</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CLUSTERED</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INDEX</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StoreKey</a:t>
            </a:r>
            <a:r>
              <a:rPr lang="en-GB" sz="1600" dirty="0">
                <a:solidFill>
                  <a:srgbClr val="000000"/>
                </a:solidFill>
                <a:latin typeface="Consolas" panose="020B0609020204030204" pitchFamily="49" charset="0"/>
              </a:rPr>
              <a:t>]</a:t>
            </a:r>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DISTRIBUTION</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ROUND_ROBIN</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599" dirty="0"/>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dirty="0">
                <a:solidFill>
                  <a:srgbClr val="0000FF"/>
                </a:solidFill>
                <a:highlight>
                  <a:srgbClr val="FFFFFF"/>
                </a:highlight>
                <a:latin typeface="Consolas" panose="020B0609020204030204" pitchFamily="49" charset="0"/>
              </a:rPr>
              <a:t>CREATE</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TABLE</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dbo</a:t>
            </a:r>
            <a:r>
              <a:rPr lang="en-GB" sz="1599" dirty="0">
                <a:solidFill>
                  <a:srgbClr val="000000"/>
                </a:solidFill>
                <a:highlight>
                  <a:srgbClr val="FFFFFF"/>
                </a:highlight>
                <a:latin typeface="Consolas" panose="020B0609020204030204" pitchFamily="49" charset="0"/>
              </a:rPr>
              <a:t>]</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a:t>
            </a:r>
            <a:r>
              <a:rPr lang="en-GB" sz="1599" dirty="0" err="1">
                <a:solidFill>
                  <a:srgbClr val="000000"/>
                </a:solidFill>
                <a:highlight>
                  <a:srgbClr val="FFFFFF"/>
                </a:highlight>
                <a:latin typeface="Consolas" panose="020B0609020204030204" pitchFamily="49" charset="0"/>
              </a:rPr>
              <a:t>FactOnlineSales</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OnlineSalesKey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DateKey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datetime</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StoreKey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ProductKey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PromotionKey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CurrencyKey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CustomerKey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SalesOrderNumber</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nvarchar</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20</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SalesOrderLineNumber</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SalesQuantity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SalesAmount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money</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0000FF"/>
                </a:solidFill>
                <a:highlight>
                  <a:srgbClr val="FFFFFF"/>
                </a:highlight>
                <a:latin typeface="Consolas" panose="020B0609020204030204" pitchFamily="49" charset="0"/>
              </a:rPr>
              <a:t>WITH</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CLUSTERED</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COLUMNSTORE</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INDEX</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DISTRIBUTION</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HASH</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a:t>
            </a:r>
            <a:r>
              <a:rPr lang="en-GB" sz="1599" dirty="0" err="1">
                <a:solidFill>
                  <a:srgbClr val="000000"/>
                </a:solidFill>
                <a:highlight>
                  <a:srgbClr val="FFFFFF"/>
                </a:highlight>
                <a:latin typeface="Consolas" panose="020B0609020204030204" pitchFamily="49" charset="0"/>
              </a:rPr>
              <a:t>ProductKey</a:t>
            </a:r>
            <a:r>
              <a:rPr lang="en-GB" sz="1599" dirty="0">
                <a:solidFill>
                  <a:srgbClr val="000000"/>
                </a:solidFill>
                <a:highlight>
                  <a:srgbClr val="FFFFFF"/>
                </a:highlight>
                <a:latin typeface="Consolas" panose="020B0609020204030204" pitchFamily="49" charset="0"/>
              </a:rPr>
              <a:t>]</a:t>
            </a:r>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endParaRPr lang="en-GB" sz="1599" dirty="0"/>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dirty="0" err="1">
                <a:solidFill>
                  <a:prstClr val="black"/>
                </a:solidFill>
                <a:latin typeface="Calibri" panose="020F0502020204030204"/>
              </a:rPr>
              <a:t>Dist_N</a:t>
            </a:r>
            <a:endParaRPr lang="en-US" sz="1836" dirty="0">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dirty="0"/>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dirty="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dirty="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dirty="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err="1">
                <a:gradFill>
                  <a:gsLst>
                    <a:gs pos="2917">
                      <a:prstClr val="black"/>
                    </a:gs>
                    <a:gs pos="30000">
                      <a:prstClr val="black"/>
                    </a:gs>
                  </a:gsLst>
                  <a:lin ang="5400000" scaled="0"/>
                </a:gradFill>
                <a:latin typeface="Calibri" panose="020F0502020204030204"/>
              </a:rPr>
              <a:t>ProductSales</a:t>
            </a:r>
            <a:r>
              <a:rPr lang="en-US" sz="2448" dirty="0">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47</a:t>
                      </a:r>
                    </a:p>
                  </a:txBody>
                  <a:tcPr marL="93260" marR="93260" marT="46630" marB="46630"/>
                </a:tc>
                <a:tc>
                  <a:txBody>
                    <a:bodyPr/>
                    <a:lstStyle/>
                    <a:p>
                      <a:r>
                        <a:rPr lang="en-US" sz="1400" dirty="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36</a:t>
                      </a:r>
                    </a:p>
                  </a:txBody>
                  <a:tcPr marL="93260" marR="93260" marT="46630" marB="46630"/>
                </a:tc>
                <a:tc>
                  <a:txBody>
                    <a:bodyPr/>
                    <a:lstStyle/>
                    <a:p>
                      <a:r>
                        <a:rPr lang="en-US" sz="1400" dirty="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25</a:t>
                      </a:r>
                    </a:p>
                  </a:txBody>
                  <a:tcPr marL="93260" marR="93260" marT="46630" marB="46630"/>
                </a:tc>
                <a:tc>
                  <a:txBody>
                    <a:bodyPr/>
                    <a:lstStyle/>
                    <a:p>
                      <a:r>
                        <a:rPr lang="en-US" sz="1400" dirty="0"/>
                        <a:t>$4,567.69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48</a:t>
                      </a:r>
                    </a:p>
                  </a:txBody>
                  <a:tcPr marL="93260" marR="93260" marT="46630" marB="46630"/>
                </a:tc>
                <a:tc>
                  <a:txBody>
                    <a:bodyPr/>
                    <a:lstStyle/>
                    <a:p>
                      <a:r>
                        <a:rPr lang="en-US" sz="1400" dirty="0"/>
                        <a:t>$5,678.70</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37</a:t>
                      </a:r>
                    </a:p>
                  </a:txBody>
                  <a:tcPr marL="93260" marR="93260" marT="46630" marB="46630"/>
                </a:tc>
                <a:tc>
                  <a:txBody>
                    <a:bodyPr/>
                    <a:lstStyle/>
                    <a:p>
                      <a:r>
                        <a:rPr lang="en-US" sz="1400" dirty="0"/>
                        <a:t>$6,789.81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dirty="0" err="1">
                <a:solidFill>
                  <a:prstClr val="black"/>
                </a:solidFill>
                <a:latin typeface="Calibri" panose="020F0502020204030204"/>
              </a:rPr>
              <a:t>Dist_N</a:t>
            </a:r>
            <a:endParaRPr lang="en-US" sz="1836" dirty="0">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dirty="0"/>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837572657"/>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dirty="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dirty="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dirty="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dirty="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dirty="0"/>
                        <a:t>42</a:t>
                      </a:r>
                    </a:p>
                  </a:txBody>
                  <a:tcPr marL="93260" marR="93260" marT="46630" marB="46630"/>
                </a:tc>
                <a:tc>
                  <a:txBody>
                    <a:bodyPr/>
                    <a:lstStyle/>
                    <a:p>
                      <a:r>
                        <a:rPr lang="en-US" sz="1400" dirty="0"/>
                        <a:t>$1,632.25</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dirty="0"/>
                        <a:t>88</a:t>
                      </a:r>
                    </a:p>
                  </a:txBody>
                  <a:tcPr marL="93260" marR="93260" marT="46630" marB="46630"/>
                </a:tc>
                <a:tc>
                  <a:txBody>
                    <a:bodyPr/>
                    <a:lstStyle/>
                    <a:p>
                      <a:r>
                        <a:rPr lang="en-US" sz="1400" dirty="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dirty="0"/>
                        <a:t>52</a:t>
                      </a:r>
                    </a:p>
                  </a:txBody>
                  <a:tcPr marL="93260" marR="93260" marT="46630" marB="46630"/>
                </a:tc>
                <a:tc>
                  <a:txBody>
                    <a:bodyPr/>
                    <a:lstStyle/>
                    <a:p>
                      <a:r>
                        <a:rPr lang="en-US" sz="1400" dirty="0"/>
                        <a:t>$7,892.81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dirty="0"/>
                        <a:t>91</a:t>
                      </a:r>
                    </a:p>
                  </a:txBody>
                  <a:tcPr marL="93260" marR="93260" marT="46630" marB="46630"/>
                </a:tc>
                <a:tc>
                  <a:txBody>
                    <a:bodyPr/>
                    <a:lstStyle/>
                    <a:p>
                      <a:r>
                        <a:rPr lang="en-US" sz="1400" dirty="0"/>
                        <a:t>$9,549.64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dirty="0"/>
                        <a:t>66</a:t>
                      </a:r>
                    </a:p>
                  </a:txBody>
                  <a:tcPr marL="93260" marR="93260" marT="46630" marB="46630"/>
                </a:tc>
                <a:tc>
                  <a:txBody>
                    <a:bodyPr/>
                    <a:lstStyle/>
                    <a:p>
                      <a:r>
                        <a:rPr lang="en-US" sz="1400" dirty="0"/>
                        <a:t>$2,498.14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dirty="0"/>
                        <a:t>23</a:t>
                      </a:r>
                    </a:p>
                  </a:txBody>
                  <a:tcPr marL="93260" marR="93260" marT="46630" marB="46630"/>
                </a:tc>
                <a:tc>
                  <a:txBody>
                    <a:bodyPr/>
                    <a:lstStyle/>
                    <a:p>
                      <a:r>
                        <a:rPr lang="en-US" sz="1400" dirty="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err="1">
                <a:gradFill>
                  <a:gsLst>
                    <a:gs pos="2917">
                      <a:prstClr val="black"/>
                    </a:gs>
                    <a:gs pos="30000">
                      <a:prstClr val="black"/>
                    </a:gs>
                  </a:gsLst>
                  <a:lin ang="5400000" scaled="0"/>
                </a:gradFill>
                <a:latin typeface="Calibri" panose="020F0502020204030204"/>
              </a:rPr>
              <a:t>ProductSales</a:t>
            </a:r>
            <a:r>
              <a:rPr lang="en-US" sz="2448" dirty="0">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2498699152"/>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47</a:t>
                      </a:r>
                    </a:p>
                  </a:txBody>
                  <a:tcPr marL="93260" marR="93260" marT="46630" marB="46630"/>
                </a:tc>
                <a:tc>
                  <a:txBody>
                    <a:bodyPr/>
                    <a:lstStyle/>
                    <a:p>
                      <a:r>
                        <a:rPr lang="en-US" sz="1400" dirty="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ext uri="{D42A27DB-BD31-4B8C-83A1-F6EECF244321}">
                <p14:modId xmlns:p14="http://schemas.microsoft.com/office/powerpoint/2010/main" val="3661358874"/>
              </p:ext>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36</a:t>
                      </a:r>
                    </a:p>
                  </a:txBody>
                  <a:tcPr marL="93260" marR="93260" marT="46630" marB="46630"/>
                </a:tc>
                <a:tc>
                  <a:txBody>
                    <a:bodyPr/>
                    <a:lstStyle/>
                    <a:p>
                      <a:r>
                        <a:rPr lang="en-US" sz="1400" dirty="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ext uri="{D42A27DB-BD31-4B8C-83A1-F6EECF244321}">
                <p14:modId xmlns:p14="http://schemas.microsoft.com/office/powerpoint/2010/main" val="3829414889"/>
              </p:ext>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ext uri="{D42A27DB-BD31-4B8C-83A1-F6EECF244321}">
                <p14:modId xmlns:p14="http://schemas.microsoft.com/office/powerpoint/2010/main" val="3704684525"/>
              </p:ext>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25</a:t>
                      </a:r>
                    </a:p>
                  </a:txBody>
                  <a:tcPr marL="93260" marR="93260" marT="46630" marB="46630"/>
                </a:tc>
                <a:tc>
                  <a:txBody>
                    <a:bodyPr/>
                    <a:lstStyle/>
                    <a:p>
                      <a:r>
                        <a:rPr lang="en-US" sz="1400" dirty="0"/>
                        <a:t>$4,567.69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ext uri="{D42A27DB-BD31-4B8C-83A1-F6EECF244321}">
                <p14:modId xmlns:p14="http://schemas.microsoft.com/office/powerpoint/2010/main" val="278814395"/>
              </p:ext>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48</a:t>
                      </a:r>
                    </a:p>
                  </a:txBody>
                  <a:tcPr marL="93260" marR="93260" marT="46630" marB="46630"/>
                </a:tc>
                <a:tc>
                  <a:txBody>
                    <a:bodyPr/>
                    <a:lstStyle/>
                    <a:p>
                      <a:r>
                        <a:rPr lang="en-US" sz="1400" dirty="0"/>
                        <a:t>$5,678.70</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ext uri="{D42A27DB-BD31-4B8C-83A1-F6EECF244321}">
                <p14:modId xmlns:p14="http://schemas.microsoft.com/office/powerpoint/2010/main" val="453043802"/>
              </p:ext>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37</a:t>
                      </a:r>
                    </a:p>
                  </a:txBody>
                  <a:tcPr marL="93260" marR="93260" marT="46630" marB="46630"/>
                </a:tc>
                <a:tc>
                  <a:txBody>
                    <a:bodyPr/>
                    <a:lstStyle/>
                    <a:p>
                      <a:r>
                        <a:rPr lang="en-US" sz="1400" dirty="0"/>
                        <a:t>$6,789.81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extLst>
              <p:ext uri="{D42A27DB-BD31-4B8C-83A1-F6EECF244321}">
                <p14:modId xmlns:p14="http://schemas.microsoft.com/office/powerpoint/2010/main" val="150332416"/>
              </p:ext>
            </p:extLst>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dirty="0"/>
                        <a:t>$1,632.25</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655680143"/>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88</a:t>
                      </a:r>
                    </a:p>
                  </a:txBody>
                  <a:tcPr marL="93260" marR="93260" marT="46630" marB="46630"/>
                </a:tc>
                <a:tc>
                  <a:txBody>
                    <a:bodyPr/>
                    <a:lstStyle/>
                    <a:p>
                      <a:r>
                        <a:rPr lang="en-US" sz="1400" dirty="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extLst>
              <p:ext uri="{D42A27DB-BD31-4B8C-83A1-F6EECF244321}">
                <p14:modId xmlns:p14="http://schemas.microsoft.com/office/powerpoint/2010/main" val="3915801450"/>
              </p:ext>
            </p:extLst>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52</a:t>
                      </a:r>
                    </a:p>
                  </a:txBody>
                  <a:tcPr marL="93260" marR="93260" marT="46630" marB="46630"/>
                </a:tc>
                <a:tc>
                  <a:txBody>
                    <a:bodyPr/>
                    <a:lstStyle/>
                    <a:p>
                      <a:r>
                        <a:rPr lang="en-US" sz="1400" dirty="0"/>
                        <a:t>$7,892.81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extLst>
              <p:ext uri="{D42A27DB-BD31-4B8C-83A1-F6EECF244321}">
                <p14:modId xmlns:p14="http://schemas.microsoft.com/office/powerpoint/2010/main" val="1763780191"/>
              </p:ext>
            </p:extLst>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91</a:t>
                      </a:r>
                    </a:p>
                  </a:txBody>
                  <a:tcPr marL="93260" marR="93260" marT="46630" marB="46630"/>
                </a:tc>
                <a:tc>
                  <a:txBody>
                    <a:bodyPr/>
                    <a:lstStyle/>
                    <a:p>
                      <a:r>
                        <a:rPr lang="en-US" sz="1400" dirty="0"/>
                        <a:t>$9,549.64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extLst>
              <p:ext uri="{D42A27DB-BD31-4B8C-83A1-F6EECF244321}">
                <p14:modId xmlns:p14="http://schemas.microsoft.com/office/powerpoint/2010/main" val="3694128786"/>
              </p:ext>
            </p:extLst>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66</a:t>
                      </a:r>
                    </a:p>
                  </a:txBody>
                  <a:tcPr marL="93260" marR="93260" marT="46630" marB="46630"/>
                </a:tc>
                <a:tc>
                  <a:txBody>
                    <a:bodyPr/>
                    <a:lstStyle/>
                    <a:p>
                      <a:r>
                        <a:rPr lang="en-US" sz="1400" dirty="0"/>
                        <a:t>$2,498.14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extLst>
              <p:ext uri="{D42A27DB-BD31-4B8C-83A1-F6EECF244321}">
                <p14:modId xmlns:p14="http://schemas.microsoft.com/office/powerpoint/2010/main" val="2658983907"/>
              </p:ext>
            </p:extLst>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23</a:t>
                      </a:r>
                    </a:p>
                  </a:txBody>
                  <a:tcPr marL="93260" marR="93260" marT="46630" marB="46630"/>
                </a:tc>
                <a:tc>
                  <a:txBody>
                    <a:bodyPr/>
                    <a:lstStyle/>
                    <a:p>
                      <a:r>
                        <a:rPr lang="en-US" sz="1400" dirty="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Replicated Tables</a:t>
            </a:r>
          </a:p>
        </p:txBody>
      </p:sp>
    </p:spTree>
    <p:extLst>
      <p:ext uri="{BB962C8B-B14F-4D97-AF65-F5344CB8AC3E}">
        <p14:creationId xmlns:p14="http://schemas.microsoft.com/office/powerpoint/2010/main" val="3222081665"/>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4.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018db0b-322c-4925-9fdb-2f34949f061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0242BDE30F014F83329AA536B70806" ma:contentTypeVersion="14" ma:contentTypeDescription="Create a new document." ma:contentTypeScope="" ma:versionID="61e14dbbf8e08a8ab4ea95551eeb838b">
  <xsd:schema xmlns:xsd="http://www.w3.org/2001/XMLSchema" xmlns:xs="http://www.w3.org/2001/XMLSchema" xmlns:p="http://schemas.microsoft.com/office/2006/metadata/properties" xmlns:ns1="http://schemas.microsoft.com/sharepoint/v3" xmlns:ns2="b018db0b-322c-4925-9fdb-2f34949f0610" xmlns:ns3="738c2dd8-7dd6-440d-aa04-76a8929a2564" targetNamespace="http://schemas.microsoft.com/office/2006/metadata/properties" ma:root="true" ma:fieldsID="31da9dec1efb6139bf90db12b99ee28a" ns1:_="" ns2:_="" ns3:_="">
    <xsd:import namespace="http://schemas.microsoft.com/sharepoint/v3"/>
    <xsd:import namespace="b018db0b-322c-4925-9fdb-2f34949f0610"/>
    <xsd:import namespace="738c2dd8-7dd6-440d-aa04-76a8929a256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18db0b-322c-4925-9fdb-2f34949f06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38c2dd8-7dd6-440d-aa04-76a8929a256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9D2A45-C951-4605-BD60-4C7BFDC342F1}">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f39d70c-cb26-42e3-90dd-658a2fd7f3c2"/>
    <ds:schemaRef ds:uri="http://www.w3.org/XML/1998/namespace"/>
    <ds:schemaRef ds:uri="http://purl.org/dc/dcmitype/"/>
    <ds:schemaRef ds:uri="b018db0b-322c-4925-9fdb-2f34949f0610"/>
    <ds:schemaRef ds:uri="http://schemas.microsoft.com/sharepoint/v3"/>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345A0DF9-5A47-4FD0-8D52-0BA75CFD4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018db0b-322c-4925-9fdb-2f34949f0610"/>
    <ds:schemaRef ds:uri="738c2dd8-7dd6-440d-aa04-76a8929a25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2554</Words>
  <Application>Microsoft Office PowerPoint</Application>
  <PresentationFormat>Custom</PresentationFormat>
  <Paragraphs>660</Paragraphs>
  <Slides>42</Slides>
  <Notes>19</Notes>
  <HiddenSlides>2</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42</vt:i4>
      </vt:variant>
    </vt:vector>
  </HeadingPairs>
  <TitlesOfParts>
    <vt:vector size="57" baseType="lpstr">
      <vt:lpstr>Arial</vt:lpstr>
      <vt:lpstr>Calibri</vt:lpstr>
      <vt:lpstr>Calibri Light</vt:lpstr>
      <vt:lpstr>Consolas</vt:lpstr>
      <vt:lpstr>Courier New</vt:lpstr>
      <vt:lpstr>Segoe</vt:lpstr>
      <vt:lpstr>Segoe UI</vt:lpstr>
      <vt:lpstr>Segoe UI Light</vt:lpstr>
      <vt:lpstr>Segoe UI Semilight</vt:lpstr>
      <vt:lpstr>Times New Roman</vt:lpstr>
      <vt:lpstr>Wingdings</vt:lpstr>
      <vt:lpstr>Template</vt:lpstr>
      <vt:lpstr>Office Theme</vt:lpstr>
      <vt:lpstr>1_Template</vt:lpstr>
      <vt:lpstr>Modernizing Your Data Warehouse</vt:lpstr>
      <vt:lpstr>PowerPoint Presentation</vt:lpstr>
      <vt:lpstr>SQL DW  Query Tuning and Best Practices</vt:lpstr>
      <vt:lpstr>Data and Compute are Distributed!</vt:lpstr>
      <vt:lpstr>Data Distribution</vt:lpstr>
      <vt:lpstr>Table Distribution Options</vt:lpstr>
      <vt:lpstr>Creating tables</vt:lpstr>
      <vt:lpstr>Hash Distributed</vt:lpstr>
      <vt:lpstr>Round Robin Distributed</vt:lpstr>
      <vt:lpstr>Replicated Tables</vt:lpstr>
      <vt:lpstr>Replicated Table Scenarios</vt:lpstr>
      <vt:lpstr>T-SQL: Create a Replicated table</vt:lpstr>
      <vt:lpstr>Replicated Tables… How it works</vt:lpstr>
      <vt:lpstr>Data Movement</vt:lpstr>
      <vt:lpstr>Why data moves</vt:lpstr>
      <vt:lpstr>Data Movement Types for a Query</vt:lpstr>
      <vt:lpstr>Joining HASH tables </vt:lpstr>
      <vt:lpstr>Joining HASH tables</vt:lpstr>
      <vt:lpstr>Aggregation - compatible</vt:lpstr>
      <vt:lpstr>Aggregation - Incompatible </vt:lpstr>
      <vt:lpstr>Distribution Guidance</vt:lpstr>
      <vt:lpstr>Replicated Tables Demo</vt:lpstr>
      <vt:lpstr>Skew</vt:lpstr>
      <vt:lpstr>Skewed Distribution</vt:lpstr>
      <vt:lpstr>Finding Skew</vt:lpstr>
      <vt:lpstr>Demo: Checking for Skew</vt:lpstr>
      <vt:lpstr>Concurrency</vt:lpstr>
      <vt:lpstr>Importance of concurrency</vt:lpstr>
      <vt:lpstr>Concurrency slots</vt:lpstr>
      <vt:lpstr>Concurrent Query and Slots</vt:lpstr>
      <vt:lpstr>Resource Classes</vt:lpstr>
      <vt:lpstr>Resource Classes – Dynamic</vt:lpstr>
      <vt:lpstr>Dynamic Resource Class Example at DW3000c</vt:lpstr>
      <vt:lpstr>Dynamic Resource Class Example at DW6000c</vt:lpstr>
      <vt:lpstr>Resource Classes – Static</vt:lpstr>
      <vt:lpstr>Static Resource Class Example at DW3000c</vt:lpstr>
      <vt:lpstr>Static Resource Class Example at DW6000c</vt:lpstr>
      <vt:lpstr>Resource classes</vt:lpstr>
      <vt:lpstr>Bringing it all together</vt:lpstr>
      <vt:lpstr>Best Practices</vt:lpstr>
      <vt:lpstr>Best Practices</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2019-02-24T15:33:18Z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0x010100690242BDE30F014F83329AA536B70806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